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59" r:id="rId5"/>
    <p:sldId id="263" r:id="rId6"/>
    <p:sldId id="271" r:id="rId7"/>
    <p:sldId id="260" r:id="rId8"/>
    <p:sldId id="273" r:id="rId9"/>
    <p:sldId id="264" r:id="rId10"/>
    <p:sldId id="269" r:id="rId11"/>
    <p:sldId id="265" r:id="rId12"/>
    <p:sldId id="275" r:id="rId13"/>
    <p:sldId id="272" r:id="rId14"/>
    <p:sldId id="281" r:id="rId15"/>
    <p:sldId id="283" r:id="rId16"/>
    <p:sldId id="280" r:id="rId17"/>
    <p:sldId id="282" r:id="rId18"/>
    <p:sldId id="274" r:id="rId19"/>
    <p:sldId id="267" r:id="rId20"/>
    <p:sldId id="278" r:id="rId21"/>
    <p:sldId id="266" r:id="rId22"/>
    <p:sldId id="279" r:id="rId23"/>
    <p:sldId id="276" r:id="rId24"/>
    <p:sldId id="284" r:id="rId25"/>
    <p:sldId id="285" r:id="rId26"/>
    <p:sldId id="268" r:id="rId27"/>
    <p:sldId id="277" r:id="rId28"/>
    <p:sldId id="262" r:id="rId29"/>
  </p:sldIdLst>
  <p:sldSz cx="12192000" cy="6858000"/>
  <p:notesSz cx="6858000" cy="9144000"/>
  <p:embeddedFontLst>
    <p:embeddedFont>
      <p:font typeface="方正小标宋简体" panose="03000509000000000000" pitchFamily="66" charset="-122"/>
      <p:regular r:id="rId32"/>
    </p:embeddedFont>
    <p:embeddedFont>
      <p:font typeface="等线" panose="02010600030101010101" pitchFamily="2" charset="-122"/>
      <p:regular r:id="rId33"/>
      <p:bold r:id="rId34"/>
    </p:embeddedFont>
    <p:embeddedFont>
      <p:font typeface="等线 Light" panose="02010600030101010101" pitchFamily="2" charset="-122"/>
      <p:regular r:id="rId35"/>
    </p:embeddedFont>
    <p:embeddedFont>
      <p:font typeface="黑体" panose="02010609060101010101" pitchFamily="49" charset="-122"/>
      <p:regular r:id="rId36"/>
    </p:embeddedFont>
    <p:embeddedFont>
      <p:font typeface="Avenir Heavy" panose="02000503020000020003" pitchFamily="2" charset="0"/>
      <p:bold r:id="rId37"/>
      <p: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Lantinghei SC Demibold" panose="02000000000000000000" pitchFamily="2" charset="-122"/>
      <p:regular r:id="rId43"/>
      <p:bold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3733"/>
    <a:srgbClr val="9A322D"/>
    <a:srgbClr val="984E42"/>
    <a:srgbClr val="517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9"/>
    <p:restoredTop sz="95056"/>
  </p:normalViewPr>
  <p:slideViewPr>
    <p:cSldViewPr snapToGrid="0" snapToObjects="1">
      <p:cViewPr varScale="1">
        <p:scale>
          <a:sx n="111" d="100"/>
          <a:sy n="111" d="100"/>
        </p:scale>
        <p:origin x="232" y="10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the task of TV show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augmentation becomes an open but challenging problem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37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380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709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8B94-B0B3-D748-9AF7-763EF72ADB9D}" type="datetimeFigureOut">
              <a:rPr kumimoji="1" lang="zh-CN" altLang="en-US" smtClean="0"/>
              <a:t>2022/3/22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2C1F-FECB-3F4B-A508-74C8F5CFF9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8B94-B0B3-D748-9AF7-763EF72ADB9D}" type="datetimeFigureOut">
              <a:rPr kumimoji="1" lang="zh-CN" altLang="en-US" smtClean="0"/>
              <a:t>2022/3/22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2C1F-FECB-3F4B-A508-74C8F5CFF9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8B94-B0B3-D748-9AF7-763EF72ADB9D}" type="datetimeFigureOut">
              <a:rPr kumimoji="1" lang="zh-CN" altLang="en-US" smtClean="0"/>
              <a:t>2022/3/22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2C1F-FECB-3F4B-A508-74C8F5CFF9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8B94-B0B3-D748-9AF7-763EF72ADB9D}" type="datetimeFigureOut">
              <a:rPr kumimoji="1" lang="zh-CN" altLang="en-US" smtClean="0"/>
              <a:t>2022/3/22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2C1F-FECB-3F4B-A508-74C8F5CFF9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8B94-B0B3-D748-9AF7-763EF72ADB9D}" type="datetimeFigureOut">
              <a:rPr kumimoji="1" lang="zh-CN" altLang="en-US" smtClean="0"/>
              <a:t>2022/3/22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2C1F-FECB-3F4B-A508-74C8F5CFF9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8B94-B0B3-D748-9AF7-763EF72ADB9D}" type="datetimeFigureOut">
              <a:rPr kumimoji="1" lang="zh-CN" altLang="en-US" smtClean="0"/>
              <a:t>2022/3/22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2C1F-FECB-3F4B-A508-74C8F5CFF9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8B94-B0B3-D748-9AF7-763EF72ADB9D}" type="datetimeFigureOut">
              <a:rPr kumimoji="1" lang="zh-CN" altLang="en-US" smtClean="0"/>
              <a:t>2022/3/22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2C1F-FECB-3F4B-A508-74C8F5CFF9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8B94-B0B3-D748-9AF7-763EF72ADB9D}" type="datetimeFigureOut">
              <a:rPr kumimoji="1" lang="zh-CN" altLang="en-US" smtClean="0"/>
              <a:t>2022/3/22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2C1F-FECB-3F4B-A508-74C8F5CFF9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8B94-B0B3-D748-9AF7-763EF72ADB9D}" type="datetimeFigureOut">
              <a:rPr kumimoji="1" lang="zh-CN" altLang="en-US" smtClean="0"/>
              <a:t>2022/3/22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2C1F-FECB-3F4B-A508-74C8F5CFF9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8B94-B0B3-D748-9AF7-763EF72ADB9D}" type="datetimeFigureOut">
              <a:rPr kumimoji="1" lang="zh-CN" altLang="en-US" smtClean="0"/>
              <a:t>2022/3/22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2C1F-FECB-3F4B-A508-74C8F5CFF9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8B94-B0B3-D748-9AF7-763EF72ADB9D}" type="datetimeFigureOut">
              <a:rPr kumimoji="1" lang="zh-CN" altLang="en-US" smtClean="0"/>
              <a:t>2022/3/22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2C1F-FECB-3F4B-A508-74C8F5CFF9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37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08B94-B0B3-D748-9AF7-763EF72ADB9D}" type="datetimeFigureOut">
              <a:rPr kumimoji="1" lang="zh-CN" altLang="en-US" smtClean="0"/>
              <a:t>2022/3/22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02C1F-FECB-3F4B-A508-74C8F5CFF9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10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70387" y="265471"/>
            <a:ext cx="11651226" cy="632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541982" y="1396657"/>
            <a:ext cx="710803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3900" b="1" dirty="0">
                <a:solidFill>
                  <a:schemeClr val="bg1">
                    <a:lumMod val="95000"/>
                  </a:schemeClr>
                </a:solidFill>
                <a:latin typeface="Avenir Heavy" panose="02000503020000020003" pitchFamily="2" charset="0"/>
              </a:rPr>
              <a:t>HNU</a:t>
            </a:r>
            <a:endParaRPr kumimoji="1" lang="zh-CN" altLang="en-US" sz="23900" b="1" dirty="0">
              <a:solidFill>
                <a:schemeClr val="bg1">
                  <a:lumMod val="95000"/>
                </a:schemeClr>
              </a:solidFill>
              <a:latin typeface="Avenir Heavy" panose="02000503020000020003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47483" y="4613759"/>
            <a:ext cx="2416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spc="3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libaba PuHuiTi M" pitchFamily="18" charset="-122"/>
              </a:rPr>
              <a:t>实事求是  敢为人先</a:t>
            </a:r>
          </a:p>
        </p:txBody>
      </p:sp>
      <p:cxnSp>
        <p:nvCxnSpPr>
          <p:cNvPr id="11" name="直线连接符 10"/>
          <p:cNvCxnSpPr/>
          <p:nvPr/>
        </p:nvCxnSpPr>
        <p:spPr>
          <a:xfrm>
            <a:off x="7263530" y="4783036"/>
            <a:ext cx="998043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3923200" y="4783036"/>
            <a:ext cx="917055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C:\Users\Echi\Desktop\微信图片_20210423152212.png微信图片_202104231522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61749" y="916915"/>
            <a:ext cx="3014709" cy="95948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597617" y="1862277"/>
            <a:ext cx="9995942" cy="1331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Augmenting TV Show via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Uncalibrated Camera Small Motion Tracking in Dynamic Scene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C83458-0BCE-A44A-9EBA-3113B4DA0B17}"/>
              </a:ext>
            </a:extLst>
          </p:cNvPr>
          <p:cNvSpPr txBox="1"/>
          <p:nvPr/>
        </p:nvSpPr>
        <p:spPr>
          <a:xfrm>
            <a:off x="3753023" y="3510447"/>
            <a:ext cx="8019055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Authors: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Yizhen Lao, Jie Yang, Xinying Wang, Jianxin Lin, Yu Cao, Shien Song</a:t>
            </a:r>
          </a:p>
          <a:p>
            <a:pPr algn="r"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29th ACM International Conference on Multimedia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CCF</a:t>
            </a:r>
            <a:r>
              <a:rPr lang="zh-CN" altLang="en-US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2400" b="1" dirty="0">
              <a:solidFill>
                <a:srgbClr val="A937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5">
            <a:extLst>
              <a:ext uri="{FF2B5EF4-FFF2-40B4-BE49-F238E27FC236}">
                <a16:creationId xmlns:a16="http://schemas.microsoft.com/office/drawing/2014/main" id="{1E27E124-EE71-B849-950E-49F90E120A30}"/>
              </a:ext>
            </a:extLst>
          </p:cNvPr>
          <p:cNvSpPr txBox="1"/>
          <p:nvPr/>
        </p:nvSpPr>
        <p:spPr>
          <a:xfrm>
            <a:off x="8985060" y="4919396"/>
            <a:ext cx="1882438" cy="96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Huiqing</a:t>
            </a:r>
            <a:r>
              <a:rPr lang="zh-CN" altLang="en-US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Zhang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March 22,</a:t>
            </a:r>
            <a:r>
              <a:rPr lang="zh-CN" altLang="en-US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90554" y="2193392"/>
            <a:ext cx="94057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a novel uncalibrated camera small motion tracking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 for dynamic scenes called </a:t>
            </a:r>
            <a:r>
              <a:rPr lang="en-US" altLang="zh-CN" sz="24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Dynamic-UCSMT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solidFill>
                <a:srgbClr val="A937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</a:t>
            </a:r>
            <a:r>
              <a:rPr lang="en-US" altLang="zh-CN" sz="24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completed pipeline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augment the TV show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 in the post-production step by using Dynamic-UCSMT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solidFill>
                <a:srgbClr val="A937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altLang="zh-CN" sz="24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collected a large dataset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real TV show shots, 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extensive evaluations demonstrate the superiority of our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to existing works and commercial software.</a:t>
            </a:r>
          </a:p>
          <a:p>
            <a:endParaRPr lang="en-US" altLang="zh-CN" sz="2400" dirty="0">
              <a:solidFill>
                <a:srgbClr val="A937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4855" y="1441890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  <a:endParaRPr kumimoji="1" lang="zh-CN" altLang="en-US" sz="2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线连接符 10"/>
          <p:cNvCxnSpPr/>
          <p:nvPr/>
        </p:nvCxnSpPr>
        <p:spPr>
          <a:xfrm>
            <a:off x="9954125" y="2261937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9954124" y="4844716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形 14" descr="打印机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9134" y="737754"/>
            <a:ext cx="914400" cy="914400"/>
          </a:xfrm>
          <a:prstGeom prst="rect">
            <a:avLst/>
          </a:prstGeom>
        </p:spPr>
      </p:pic>
      <p:pic>
        <p:nvPicPr>
          <p:cNvPr id="17" name="图形 16" descr="磁盘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9134" y="5493019"/>
            <a:ext cx="914400" cy="914400"/>
          </a:xfrm>
          <a:prstGeom prst="rect">
            <a:avLst/>
          </a:prstGeom>
        </p:spPr>
      </p:pic>
      <p:pic>
        <p:nvPicPr>
          <p:cNvPr id="21" name="图片 20" descr="C:\Users\Echi\Desktop\微信图片_20210423152212.png微信图片_202104231522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1470" y="336433"/>
            <a:ext cx="2523018" cy="80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88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0387" y="265471"/>
            <a:ext cx="11651226" cy="632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41982" y="1396657"/>
            <a:ext cx="710803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3900" b="1" dirty="0">
                <a:solidFill>
                  <a:schemeClr val="bg1">
                    <a:lumMod val="95000"/>
                  </a:schemeClr>
                </a:solidFill>
                <a:latin typeface="Avenir Heavy" panose="02000503020000020003" pitchFamily="2" charset="0"/>
              </a:rPr>
              <a:t>HNU</a:t>
            </a:r>
            <a:endParaRPr kumimoji="1" lang="zh-CN" altLang="en-US" sz="23900" b="1" dirty="0">
              <a:solidFill>
                <a:schemeClr val="bg1">
                  <a:lumMod val="95000"/>
                </a:schemeClr>
              </a:solidFill>
              <a:latin typeface="Avenir Heavy" panose="02000503020000020003" pitchFamily="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0387" y="2291013"/>
            <a:ext cx="11651226" cy="2275974"/>
          </a:xfrm>
          <a:prstGeom prst="rect">
            <a:avLst/>
          </a:prstGeom>
          <a:gradFill flip="none" rotWithShape="1">
            <a:gsLst>
              <a:gs pos="0">
                <a:srgbClr val="A93733">
                  <a:alpha val="91000"/>
                </a:srgbClr>
              </a:gs>
              <a:gs pos="100000">
                <a:srgbClr val="A9373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7138737" y="2291013"/>
            <a:ext cx="3529263" cy="2275974"/>
          </a:xfrm>
          <a:prstGeom prst="parallelogram">
            <a:avLst>
              <a:gd name="adj" fmla="val 1323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3215" y="2705724"/>
            <a:ext cx="17011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04</a:t>
            </a:r>
            <a:endParaRPr kumimoji="1" lang="zh-CN" altLang="en-US" sz="8800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75710" y="3045002"/>
            <a:ext cx="4988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62890" y="3045002"/>
            <a:ext cx="2258723" cy="9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92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8466" y="1337110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cxnSp>
        <p:nvCxnSpPr>
          <p:cNvPr id="11" name="直线连接符 10"/>
          <p:cNvCxnSpPr/>
          <p:nvPr/>
        </p:nvCxnSpPr>
        <p:spPr>
          <a:xfrm>
            <a:off x="9954125" y="2261937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9954124" y="4844716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形 14" descr="打印机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9134" y="737754"/>
            <a:ext cx="914400" cy="914400"/>
          </a:xfrm>
          <a:prstGeom prst="rect">
            <a:avLst/>
          </a:prstGeom>
        </p:spPr>
      </p:pic>
      <p:pic>
        <p:nvPicPr>
          <p:cNvPr id="17" name="图形 16" descr="磁盘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9134" y="5493019"/>
            <a:ext cx="914400" cy="914400"/>
          </a:xfrm>
          <a:prstGeom prst="rect">
            <a:avLst/>
          </a:prstGeom>
        </p:spPr>
      </p:pic>
      <p:pic>
        <p:nvPicPr>
          <p:cNvPr id="19" name="图形 18" descr="Internet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9134" y="3171818"/>
            <a:ext cx="914400" cy="914400"/>
          </a:xfrm>
          <a:prstGeom prst="rect">
            <a:avLst/>
          </a:prstGeom>
        </p:spPr>
      </p:pic>
      <p:pic>
        <p:nvPicPr>
          <p:cNvPr id="21" name="图片 20" descr="C:\Users\Echi\Desktop\微信图片_20210423152212.png微信图片_202104231522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41470" y="336433"/>
            <a:ext cx="2523018" cy="80264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6AD7318-D6BB-5B42-9151-494C043074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574" y="1798775"/>
            <a:ext cx="11722851" cy="37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19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0387" y="265471"/>
            <a:ext cx="11651226" cy="632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994610" y="852219"/>
            <a:ext cx="10202779" cy="544438"/>
            <a:chOff x="994610" y="852219"/>
            <a:chExt cx="10202779" cy="544438"/>
          </a:xfrm>
        </p:grpSpPr>
        <p:sp>
          <p:nvSpPr>
            <p:cNvPr id="10" name="圆角矩形 9"/>
            <p:cNvSpPr/>
            <p:nvPr/>
          </p:nvSpPr>
          <p:spPr>
            <a:xfrm>
              <a:off x="994610" y="852219"/>
              <a:ext cx="10202779" cy="544438"/>
            </a:xfrm>
            <a:prstGeom prst="roundRect">
              <a:avLst>
                <a:gd name="adj" fmla="val 26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A937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 Model for Small Motion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994611" y="852219"/>
              <a:ext cx="969657" cy="544438"/>
            </a:xfrm>
            <a:custGeom>
              <a:avLst/>
              <a:gdLst>
                <a:gd name="connsiteX0" fmla="*/ 142697 w 969657"/>
                <a:gd name="connsiteY0" fmla="*/ 0 h 544438"/>
                <a:gd name="connsiteX1" fmla="*/ 969657 w 969657"/>
                <a:gd name="connsiteY1" fmla="*/ 0 h 544438"/>
                <a:gd name="connsiteX2" fmla="*/ 969657 w 969657"/>
                <a:gd name="connsiteY2" fmla="*/ 544438 h 544438"/>
                <a:gd name="connsiteX3" fmla="*/ 142697 w 969657"/>
                <a:gd name="connsiteY3" fmla="*/ 544438 h 544438"/>
                <a:gd name="connsiteX4" fmla="*/ 0 w 969657"/>
                <a:gd name="connsiteY4" fmla="*/ 401741 h 544438"/>
                <a:gd name="connsiteX5" fmla="*/ 0 w 969657"/>
                <a:gd name="connsiteY5" fmla="*/ 142697 h 544438"/>
                <a:gd name="connsiteX6" fmla="*/ 142697 w 969657"/>
                <a:gd name="connsiteY6" fmla="*/ 0 h 5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9657" h="544438">
                  <a:moveTo>
                    <a:pt x="142697" y="0"/>
                  </a:moveTo>
                  <a:lnTo>
                    <a:pt x="969657" y="0"/>
                  </a:lnTo>
                  <a:lnTo>
                    <a:pt x="969657" y="544438"/>
                  </a:lnTo>
                  <a:lnTo>
                    <a:pt x="142697" y="544438"/>
                  </a:lnTo>
                  <a:cubicBezTo>
                    <a:pt x="63888" y="544438"/>
                    <a:pt x="0" y="480550"/>
                    <a:pt x="0" y="401741"/>
                  </a:cubicBezTo>
                  <a:lnTo>
                    <a:pt x="0" y="142697"/>
                  </a:lnTo>
                  <a:cubicBezTo>
                    <a:pt x="0" y="63888"/>
                    <a:pt x="63888" y="0"/>
                    <a:pt x="14269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0227733" y="852219"/>
              <a:ext cx="969656" cy="544438"/>
            </a:xfrm>
            <a:custGeom>
              <a:avLst/>
              <a:gdLst>
                <a:gd name="connsiteX0" fmla="*/ 0 w 969656"/>
                <a:gd name="connsiteY0" fmla="*/ 0 h 544438"/>
                <a:gd name="connsiteX1" fmla="*/ 826959 w 969656"/>
                <a:gd name="connsiteY1" fmla="*/ 0 h 544438"/>
                <a:gd name="connsiteX2" fmla="*/ 969656 w 969656"/>
                <a:gd name="connsiteY2" fmla="*/ 142697 h 544438"/>
                <a:gd name="connsiteX3" fmla="*/ 969656 w 969656"/>
                <a:gd name="connsiteY3" fmla="*/ 401741 h 544438"/>
                <a:gd name="connsiteX4" fmla="*/ 826959 w 969656"/>
                <a:gd name="connsiteY4" fmla="*/ 544438 h 544438"/>
                <a:gd name="connsiteX5" fmla="*/ 0 w 969656"/>
                <a:gd name="connsiteY5" fmla="*/ 544438 h 5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9656" h="544438">
                  <a:moveTo>
                    <a:pt x="0" y="0"/>
                  </a:moveTo>
                  <a:lnTo>
                    <a:pt x="826959" y="0"/>
                  </a:lnTo>
                  <a:cubicBezTo>
                    <a:pt x="905768" y="0"/>
                    <a:pt x="969656" y="63888"/>
                    <a:pt x="969656" y="142697"/>
                  </a:cubicBezTo>
                  <a:lnTo>
                    <a:pt x="969656" y="401741"/>
                  </a:lnTo>
                  <a:cubicBezTo>
                    <a:pt x="969656" y="480550"/>
                    <a:pt x="905768" y="544438"/>
                    <a:pt x="826959" y="544438"/>
                  </a:cubicBezTo>
                  <a:lnTo>
                    <a:pt x="0" y="544438"/>
                  </a:lnTo>
                  <a:close/>
                </a:path>
              </a:pathLst>
            </a:custGeom>
            <a:solidFill>
              <a:srgbClr val="A93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rcRect r="64030"/>
          <a:stretch>
            <a:fillRect/>
          </a:stretch>
        </p:blipFill>
        <p:spPr>
          <a:xfrm>
            <a:off x="10332720" y="784860"/>
            <a:ext cx="619759" cy="74748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E1367BD-9A68-8942-9A71-0176798C50DA}"/>
              </a:ext>
            </a:extLst>
          </p:cNvPr>
          <p:cNvSpPr txBox="1"/>
          <p:nvPr/>
        </p:nvSpPr>
        <p:spPr>
          <a:xfrm>
            <a:off x="387119" y="33726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Dynamic-UCSMT</a:t>
            </a:r>
            <a:endParaRPr kumimoji="1"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18D512-FB48-364B-BB3C-0566A1D51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755" y="1908139"/>
            <a:ext cx="6809731" cy="25421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A9ABC2-F6D2-1E42-A337-FF1A9F3E5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31" y="4576052"/>
            <a:ext cx="5129489" cy="16797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8D5BA1-6D00-3340-B8F4-3F7344732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304" y="4826052"/>
            <a:ext cx="5608547" cy="117972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3DDD220-54C0-5242-86EA-B7B785C03CB5}"/>
              </a:ext>
            </a:extLst>
          </p:cNvPr>
          <p:cNvSpPr txBox="1"/>
          <p:nvPr/>
        </p:nvSpPr>
        <p:spPr>
          <a:xfrm>
            <a:off x="672487" y="1532349"/>
            <a:ext cx="8257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perspective projection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ignoring lens distortion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8EA1996-0738-D84F-BA8B-320D0D0194FC}"/>
              </a:ext>
            </a:extLst>
          </p:cNvPr>
          <p:cNvSpPr txBox="1"/>
          <p:nvPr/>
        </p:nvSpPr>
        <p:spPr>
          <a:xfrm>
            <a:off x="5247816" y="4450263"/>
            <a:ext cx="6809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lang="zh-CN" altLang="en-US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angle approximation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the camera rotation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parameterization</a:t>
            </a:r>
          </a:p>
        </p:txBody>
      </p:sp>
    </p:spTree>
    <p:extLst>
      <p:ext uri="{BB962C8B-B14F-4D97-AF65-F5344CB8AC3E}">
        <p14:creationId xmlns:p14="http://schemas.microsoft.com/office/powerpoint/2010/main" val="3775481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0387" y="265471"/>
            <a:ext cx="11651226" cy="632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994610" y="852219"/>
            <a:ext cx="10202779" cy="544438"/>
            <a:chOff x="994610" y="852219"/>
            <a:chExt cx="10202779" cy="544438"/>
          </a:xfrm>
        </p:grpSpPr>
        <p:sp>
          <p:nvSpPr>
            <p:cNvPr id="10" name="圆角矩形 9"/>
            <p:cNvSpPr/>
            <p:nvPr/>
          </p:nvSpPr>
          <p:spPr>
            <a:xfrm>
              <a:off x="994610" y="852219"/>
              <a:ext cx="10202779" cy="544438"/>
            </a:xfrm>
            <a:prstGeom prst="roundRect">
              <a:avLst>
                <a:gd name="adj" fmla="val 26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A937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Tracking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994611" y="852219"/>
              <a:ext cx="969657" cy="544438"/>
            </a:xfrm>
            <a:custGeom>
              <a:avLst/>
              <a:gdLst>
                <a:gd name="connsiteX0" fmla="*/ 142697 w 969657"/>
                <a:gd name="connsiteY0" fmla="*/ 0 h 544438"/>
                <a:gd name="connsiteX1" fmla="*/ 969657 w 969657"/>
                <a:gd name="connsiteY1" fmla="*/ 0 h 544438"/>
                <a:gd name="connsiteX2" fmla="*/ 969657 w 969657"/>
                <a:gd name="connsiteY2" fmla="*/ 544438 h 544438"/>
                <a:gd name="connsiteX3" fmla="*/ 142697 w 969657"/>
                <a:gd name="connsiteY3" fmla="*/ 544438 h 544438"/>
                <a:gd name="connsiteX4" fmla="*/ 0 w 969657"/>
                <a:gd name="connsiteY4" fmla="*/ 401741 h 544438"/>
                <a:gd name="connsiteX5" fmla="*/ 0 w 969657"/>
                <a:gd name="connsiteY5" fmla="*/ 142697 h 544438"/>
                <a:gd name="connsiteX6" fmla="*/ 142697 w 969657"/>
                <a:gd name="connsiteY6" fmla="*/ 0 h 5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9657" h="544438">
                  <a:moveTo>
                    <a:pt x="142697" y="0"/>
                  </a:moveTo>
                  <a:lnTo>
                    <a:pt x="969657" y="0"/>
                  </a:lnTo>
                  <a:lnTo>
                    <a:pt x="969657" y="544438"/>
                  </a:lnTo>
                  <a:lnTo>
                    <a:pt x="142697" y="544438"/>
                  </a:lnTo>
                  <a:cubicBezTo>
                    <a:pt x="63888" y="544438"/>
                    <a:pt x="0" y="480550"/>
                    <a:pt x="0" y="401741"/>
                  </a:cubicBezTo>
                  <a:lnTo>
                    <a:pt x="0" y="142697"/>
                  </a:lnTo>
                  <a:cubicBezTo>
                    <a:pt x="0" y="63888"/>
                    <a:pt x="63888" y="0"/>
                    <a:pt x="14269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0227733" y="852219"/>
              <a:ext cx="969656" cy="544438"/>
            </a:xfrm>
            <a:custGeom>
              <a:avLst/>
              <a:gdLst>
                <a:gd name="connsiteX0" fmla="*/ 0 w 969656"/>
                <a:gd name="connsiteY0" fmla="*/ 0 h 544438"/>
                <a:gd name="connsiteX1" fmla="*/ 826959 w 969656"/>
                <a:gd name="connsiteY1" fmla="*/ 0 h 544438"/>
                <a:gd name="connsiteX2" fmla="*/ 969656 w 969656"/>
                <a:gd name="connsiteY2" fmla="*/ 142697 h 544438"/>
                <a:gd name="connsiteX3" fmla="*/ 969656 w 969656"/>
                <a:gd name="connsiteY3" fmla="*/ 401741 h 544438"/>
                <a:gd name="connsiteX4" fmla="*/ 826959 w 969656"/>
                <a:gd name="connsiteY4" fmla="*/ 544438 h 544438"/>
                <a:gd name="connsiteX5" fmla="*/ 0 w 969656"/>
                <a:gd name="connsiteY5" fmla="*/ 544438 h 5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9656" h="544438">
                  <a:moveTo>
                    <a:pt x="0" y="0"/>
                  </a:moveTo>
                  <a:lnTo>
                    <a:pt x="826959" y="0"/>
                  </a:lnTo>
                  <a:cubicBezTo>
                    <a:pt x="905768" y="0"/>
                    <a:pt x="969656" y="63888"/>
                    <a:pt x="969656" y="142697"/>
                  </a:cubicBezTo>
                  <a:lnTo>
                    <a:pt x="969656" y="401741"/>
                  </a:lnTo>
                  <a:cubicBezTo>
                    <a:pt x="969656" y="480550"/>
                    <a:pt x="905768" y="544438"/>
                    <a:pt x="826959" y="544438"/>
                  </a:cubicBezTo>
                  <a:lnTo>
                    <a:pt x="0" y="544438"/>
                  </a:lnTo>
                  <a:close/>
                </a:path>
              </a:pathLst>
            </a:custGeom>
            <a:solidFill>
              <a:srgbClr val="A93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rcRect r="64030"/>
          <a:stretch>
            <a:fillRect/>
          </a:stretch>
        </p:blipFill>
        <p:spPr>
          <a:xfrm>
            <a:off x="10332720" y="784860"/>
            <a:ext cx="619759" cy="74748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F3F2026-ECE8-7942-9913-966C14BBFC89}"/>
              </a:ext>
            </a:extLst>
          </p:cNvPr>
          <p:cNvSpPr txBox="1"/>
          <p:nvPr/>
        </p:nvSpPr>
        <p:spPr>
          <a:xfrm>
            <a:off x="387119" y="33726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Dynamic-UCSMT</a:t>
            </a:r>
            <a:endParaRPr kumimoji="1"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4B397D-1CE2-6E4B-87E9-9297D24FC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610" y="1620104"/>
            <a:ext cx="7919380" cy="455696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6F41869-A7E1-D440-974A-7E54BA1A61D4}"/>
              </a:ext>
            </a:extLst>
          </p:cNvPr>
          <p:cNvSpPr txBox="1"/>
          <p:nvPr/>
        </p:nvSpPr>
        <p:spPr>
          <a:xfrm>
            <a:off x="8772884" y="1913426"/>
            <a:ext cx="328983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Harris corner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Kanade-lucas-Tomasi (KLT) tracker</a:t>
            </a:r>
            <a:r>
              <a:rPr lang="zh-CN" altLang="en-US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match the features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 the sequence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YOLOv3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detect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the feature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homography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consecutive frames to filter out the remained outliers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07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0387" y="265471"/>
            <a:ext cx="11651226" cy="632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994610" y="852219"/>
            <a:ext cx="10202779" cy="544438"/>
            <a:chOff x="994610" y="852219"/>
            <a:chExt cx="10202779" cy="544438"/>
          </a:xfrm>
        </p:grpSpPr>
        <p:sp>
          <p:nvSpPr>
            <p:cNvPr id="10" name="圆角矩形 9"/>
            <p:cNvSpPr/>
            <p:nvPr/>
          </p:nvSpPr>
          <p:spPr>
            <a:xfrm>
              <a:off x="994610" y="852219"/>
              <a:ext cx="10202779" cy="544438"/>
            </a:xfrm>
            <a:prstGeom prst="roundRect">
              <a:avLst>
                <a:gd name="adj" fmla="val 26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A937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Local-window Slicing in Dynamic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994611" y="852219"/>
              <a:ext cx="969657" cy="544438"/>
            </a:xfrm>
            <a:custGeom>
              <a:avLst/>
              <a:gdLst>
                <a:gd name="connsiteX0" fmla="*/ 142697 w 969657"/>
                <a:gd name="connsiteY0" fmla="*/ 0 h 544438"/>
                <a:gd name="connsiteX1" fmla="*/ 969657 w 969657"/>
                <a:gd name="connsiteY1" fmla="*/ 0 h 544438"/>
                <a:gd name="connsiteX2" fmla="*/ 969657 w 969657"/>
                <a:gd name="connsiteY2" fmla="*/ 544438 h 544438"/>
                <a:gd name="connsiteX3" fmla="*/ 142697 w 969657"/>
                <a:gd name="connsiteY3" fmla="*/ 544438 h 544438"/>
                <a:gd name="connsiteX4" fmla="*/ 0 w 969657"/>
                <a:gd name="connsiteY4" fmla="*/ 401741 h 544438"/>
                <a:gd name="connsiteX5" fmla="*/ 0 w 969657"/>
                <a:gd name="connsiteY5" fmla="*/ 142697 h 544438"/>
                <a:gd name="connsiteX6" fmla="*/ 142697 w 969657"/>
                <a:gd name="connsiteY6" fmla="*/ 0 h 5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9657" h="544438">
                  <a:moveTo>
                    <a:pt x="142697" y="0"/>
                  </a:moveTo>
                  <a:lnTo>
                    <a:pt x="969657" y="0"/>
                  </a:lnTo>
                  <a:lnTo>
                    <a:pt x="969657" y="544438"/>
                  </a:lnTo>
                  <a:lnTo>
                    <a:pt x="142697" y="544438"/>
                  </a:lnTo>
                  <a:cubicBezTo>
                    <a:pt x="63888" y="544438"/>
                    <a:pt x="0" y="480550"/>
                    <a:pt x="0" y="401741"/>
                  </a:cubicBezTo>
                  <a:lnTo>
                    <a:pt x="0" y="142697"/>
                  </a:lnTo>
                  <a:cubicBezTo>
                    <a:pt x="0" y="63888"/>
                    <a:pt x="63888" y="0"/>
                    <a:pt x="14269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0227733" y="852219"/>
              <a:ext cx="969656" cy="544438"/>
            </a:xfrm>
            <a:custGeom>
              <a:avLst/>
              <a:gdLst>
                <a:gd name="connsiteX0" fmla="*/ 0 w 969656"/>
                <a:gd name="connsiteY0" fmla="*/ 0 h 544438"/>
                <a:gd name="connsiteX1" fmla="*/ 826959 w 969656"/>
                <a:gd name="connsiteY1" fmla="*/ 0 h 544438"/>
                <a:gd name="connsiteX2" fmla="*/ 969656 w 969656"/>
                <a:gd name="connsiteY2" fmla="*/ 142697 h 544438"/>
                <a:gd name="connsiteX3" fmla="*/ 969656 w 969656"/>
                <a:gd name="connsiteY3" fmla="*/ 401741 h 544438"/>
                <a:gd name="connsiteX4" fmla="*/ 826959 w 969656"/>
                <a:gd name="connsiteY4" fmla="*/ 544438 h 544438"/>
                <a:gd name="connsiteX5" fmla="*/ 0 w 969656"/>
                <a:gd name="connsiteY5" fmla="*/ 544438 h 5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9656" h="544438">
                  <a:moveTo>
                    <a:pt x="0" y="0"/>
                  </a:moveTo>
                  <a:lnTo>
                    <a:pt x="826959" y="0"/>
                  </a:lnTo>
                  <a:cubicBezTo>
                    <a:pt x="905768" y="0"/>
                    <a:pt x="969656" y="63888"/>
                    <a:pt x="969656" y="142697"/>
                  </a:cubicBezTo>
                  <a:lnTo>
                    <a:pt x="969656" y="401741"/>
                  </a:lnTo>
                  <a:cubicBezTo>
                    <a:pt x="969656" y="480550"/>
                    <a:pt x="905768" y="544438"/>
                    <a:pt x="826959" y="544438"/>
                  </a:cubicBezTo>
                  <a:lnTo>
                    <a:pt x="0" y="544438"/>
                  </a:lnTo>
                  <a:close/>
                </a:path>
              </a:pathLst>
            </a:custGeom>
            <a:solidFill>
              <a:srgbClr val="A93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rcRect r="64030"/>
          <a:stretch>
            <a:fillRect/>
          </a:stretch>
        </p:blipFill>
        <p:spPr>
          <a:xfrm>
            <a:off x="10332720" y="784860"/>
            <a:ext cx="619759" cy="74748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F3F2026-ECE8-7942-9913-966C14BBFC89}"/>
              </a:ext>
            </a:extLst>
          </p:cNvPr>
          <p:cNvSpPr txBox="1"/>
          <p:nvPr/>
        </p:nvSpPr>
        <p:spPr>
          <a:xfrm>
            <a:off x="387119" y="33726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Dynamic-UCSMT</a:t>
            </a:r>
            <a:endParaRPr kumimoji="1"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809399-500C-6B46-8929-44574FCAC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338" y="1876825"/>
            <a:ext cx="7375322" cy="20798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61E3AC2-A8A4-E348-98BE-5A4A1741D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399" y="4012111"/>
            <a:ext cx="1498600" cy="7112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8F26386-E882-D346-99F9-DE6655A990A9}"/>
              </a:ext>
            </a:extLst>
          </p:cNvPr>
          <p:cNvSpPr txBox="1"/>
          <p:nvPr/>
        </p:nvSpPr>
        <p:spPr>
          <a:xfrm>
            <a:off x="994610" y="1452075"/>
            <a:ext cx="6897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Conduct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sliding window to track the camera motion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locally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5A18B1-3130-D44D-9F17-26FB3AC3B84E}"/>
              </a:ext>
            </a:extLst>
          </p:cNvPr>
          <p:cNvSpPr txBox="1"/>
          <p:nvPr/>
        </p:nvSpPr>
        <p:spPr>
          <a:xfrm>
            <a:off x="994610" y="4194079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survival rate of 𝑠</a:t>
            </a:r>
            <a:r>
              <a:rPr lang="en-US" altLang="zh-CN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frame: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39D3AC-6FBF-4540-9CB2-091ACF94943E}"/>
              </a:ext>
            </a:extLst>
          </p:cNvPr>
          <p:cNvSpPr txBox="1"/>
          <p:nvPr/>
        </p:nvSpPr>
        <p:spPr>
          <a:xfrm>
            <a:off x="994610" y="4778729"/>
            <a:ext cx="98332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track the feature points from the 𝑘</a:t>
            </a:r>
            <a:r>
              <a:rPr lang="en-US" altLang="zh-CN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compute the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survival</a:t>
            </a:r>
            <a:r>
              <a:rPr lang="zh-CN" altLang="en-US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rate over each frame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sequentially. Once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𝑠𝑟</a:t>
            </a:r>
            <a:r>
              <a:rPr lang="en-US" altLang="zh-CN" baseline="30000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𝑘</a:t>
            </a:r>
            <a:r>
              <a:rPr lang="en-US" altLang="zh-CN" baseline="-25000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𝑠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zh-CN" altLang="en-US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we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slice the 𝑘</a:t>
            </a:r>
            <a:r>
              <a:rPr lang="en-US" altLang="zh-CN" baseline="30000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𝑠</a:t>
            </a:r>
            <a:r>
              <a:rPr lang="en-US" altLang="zh-CN" baseline="30000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a local-window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sequence as input of a local BA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ensure the 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 the whole sequence, we set 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(𝑠 − 𝑜)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 as the first frame of the next local-window,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leads to 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overlap with 𝑜 frames length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two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consecutive local-windows.</a:t>
            </a:r>
          </a:p>
        </p:txBody>
      </p:sp>
    </p:spTree>
    <p:extLst>
      <p:ext uri="{BB962C8B-B14F-4D97-AF65-F5344CB8AC3E}">
        <p14:creationId xmlns:p14="http://schemas.microsoft.com/office/powerpoint/2010/main" val="2269129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0387" y="265471"/>
            <a:ext cx="11651226" cy="632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994610" y="852219"/>
            <a:ext cx="10202779" cy="544438"/>
            <a:chOff x="994610" y="852219"/>
            <a:chExt cx="10202779" cy="544438"/>
          </a:xfrm>
        </p:grpSpPr>
        <p:sp>
          <p:nvSpPr>
            <p:cNvPr id="10" name="圆角矩形 9"/>
            <p:cNvSpPr/>
            <p:nvPr/>
          </p:nvSpPr>
          <p:spPr>
            <a:xfrm>
              <a:off x="994610" y="852219"/>
              <a:ext cx="10202779" cy="544438"/>
            </a:xfrm>
            <a:prstGeom prst="roundRect">
              <a:avLst>
                <a:gd name="adj" fmla="val 26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A937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Bundle Adjustment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994611" y="852219"/>
              <a:ext cx="969657" cy="544438"/>
            </a:xfrm>
            <a:custGeom>
              <a:avLst/>
              <a:gdLst>
                <a:gd name="connsiteX0" fmla="*/ 142697 w 969657"/>
                <a:gd name="connsiteY0" fmla="*/ 0 h 544438"/>
                <a:gd name="connsiteX1" fmla="*/ 969657 w 969657"/>
                <a:gd name="connsiteY1" fmla="*/ 0 h 544438"/>
                <a:gd name="connsiteX2" fmla="*/ 969657 w 969657"/>
                <a:gd name="connsiteY2" fmla="*/ 544438 h 544438"/>
                <a:gd name="connsiteX3" fmla="*/ 142697 w 969657"/>
                <a:gd name="connsiteY3" fmla="*/ 544438 h 544438"/>
                <a:gd name="connsiteX4" fmla="*/ 0 w 969657"/>
                <a:gd name="connsiteY4" fmla="*/ 401741 h 544438"/>
                <a:gd name="connsiteX5" fmla="*/ 0 w 969657"/>
                <a:gd name="connsiteY5" fmla="*/ 142697 h 544438"/>
                <a:gd name="connsiteX6" fmla="*/ 142697 w 969657"/>
                <a:gd name="connsiteY6" fmla="*/ 0 h 5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9657" h="544438">
                  <a:moveTo>
                    <a:pt x="142697" y="0"/>
                  </a:moveTo>
                  <a:lnTo>
                    <a:pt x="969657" y="0"/>
                  </a:lnTo>
                  <a:lnTo>
                    <a:pt x="969657" y="544438"/>
                  </a:lnTo>
                  <a:lnTo>
                    <a:pt x="142697" y="544438"/>
                  </a:lnTo>
                  <a:cubicBezTo>
                    <a:pt x="63888" y="544438"/>
                    <a:pt x="0" y="480550"/>
                    <a:pt x="0" y="401741"/>
                  </a:cubicBezTo>
                  <a:lnTo>
                    <a:pt x="0" y="142697"/>
                  </a:lnTo>
                  <a:cubicBezTo>
                    <a:pt x="0" y="63888"/>
                    <a:pt x="63888" y="0"/>
                    <a:pt x="14269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0227733" y="852219"/>
              <a:ext cx="969656" cy="544438"/>
            </a:xfrm>
            <a:custGeom>
              <a:avLst/>
              <a:gdLst>
                <a:gd name="connsiteX0" fmla="*/ 0 w 969656"/>
                <a:gd name="connsiteY0" fmla="*/ 0 h 544438"/>
                <a:gd name="connsiteX1" fmla="*/ 826959 w 969656"/>
                <a:gd name="connsiteY1" fmla="*/ 0 h 544438"/>
                <a:gd name="connsiteX2" fmla="*/ 969656 w 969656"/>
                <a:gd name="connsiteY2" fmla="*/ 142697 h 544438"/>
                <a:gd name="connsiteX3" fmla="*/ 969656 w 969656"/>
                <a:gd name="connsiteY3" fmla="*/ 401741 h 544438"/>
                <a:gd name="connsiteX4" fmla="*/ 826959 w 969656"/>
                <a:gd name="connsiteY4" fmla="*/ 544438 h 544438"/>
                <a:gd name="connsiteX5" fmla="*/ 0 w 969656"/>
                <a:gd name="connsiteY5" fmla="*/ 544438 h 5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9656" h="544438">
                  <a:moveTo>
                    <a:pt x="0" y="0"/>
                  </a:moveTo>
                  <a:lnTo>
                    <a:pt x="826959" y="0"/>
                  </a:lnTo>
                  <a:cubicBezTo>
                    <a:pt x="905768" y="0"/>
                    <a:pt x="969656" y="63888"/>
                    <a:pt x="969656" y="142697"/>
                  </a:cubicBezTo>
                  <a:lnTo>
                    <a:pt x="969656" y="401741"/>
                  </a:lnTo>
                  <a:cubicBezTo>
                    <a:pt x="969656" y="480550"/>
                    <a:pt x="905768" y="544438"/>
                    <a:pt x="826959" y="544438"/>
                  </a:cubicBezTo>
                  <a:lnTo>
                    <a:pt x="0" y="544438"/>
                  </a:lnTo>
                  <a:close/>
                </a:path>
              </a:pathLst>
            </a:custGeom>
            <a:solidFill>
              <a:srgbClr val="A93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rcRect r="64030"/>
          <a:stretch>
            <a:fillRect/>
          </a:stretch>
        </p:blipFill>
        <p:spPr>
          <a:xfrm>
            <a:off x="10332720" y="784860"/>
            <a:ext cx="619759" cy="74748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054FB4F-FC51-9743-9BFF-66541F6CABE2}"/>
              </a:ext>
            </a:extLst>
          </p:cNvPr>
          <p:cNvSpPr txBox="1"/>
          <p:nvPr/>
        </p:nvSpPr>
        <p:spPr>
          <a:xfrm>
            <a:off x="387119" y="33726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Dynamic-UCSMT</a:t>
            </a:r>
            <a:endParaRPr kumimoji="1"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A5E18-10C9-F747-842A-14C65E0C8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226" y="2747839"/>
            <a:ext cx="3517900" cy="88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59E44A-5F18-0948-A79F-5384E441B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133" y="2633539"/>
            <a:ext cx="4165600" cy="11176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1C59FF7-CBCA-F349-B393-B13684E54486}"/>
              </a:ext>
            </a:extLst>
          </p:cNvPr>
          <p:cNvSpPr txBox="1"/>
          <p:nvPr/>
        </p:nvSpPr>
        <p:spPr>
          <a:xfrm>
            <a:off x="870075" y="1579743"/>
            <a:ext cx="8502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esign a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sliding-window BA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paradigm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 and global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E8DCD5B-B78A-194B-B075-8FCE5EA8D1C9}"/>
              </a:ext>
            </a:extLst>
          </p:cNvPr>
          <p:cNvSpPr txBox="1"/>
          <p:nvPr/>
        </p:nvSpPr>
        <p:spPr>
          <a:xfrm>
            <a:off x="1135226" y="2168131"/>
            <a:ext cx="288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zh-CN" alt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95C4D2B-737A-B341-9928-9BCB8516EBBA}"/>
              </a:ext>
            </a:extLst>
          </p:cNvPr>
          <p:cNvSpPr txBox="1"/>
          <p:nvPr/>
        </p:nvSpPr>
        <p:spPr>
          <a:xfrm>
            <a:off x="6062133" y="2127711"/>
            <a:ext cx="288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r>
              <a:rPr lang="zh-CN" alt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D609E0-90D5-2C43-9EA4-FB68FCD1A042}"/>
              </a:ext>
            </a:extLst>
          </p:cNvPr>
          <p:cNvSpPr txBox="1"/>
          <p:nvPr/>
        </p:nvSpPr>
        <p:spPr>
          <a:xfrm>
            <a:off x="994610" y="390147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3839CC-DB4E-A641-BAA1-CCF6B5D9ABB2}"/>
              </a:ext>
            </a:extLst>
          </p:cNvPr>
          <p:cNvSpPr txBox="1"/>
          <p:nvPr/>
        </p:nvSpPr>
        <p:spPr>
          <a:xfrm>
            <a:off x="994610" y="4421133"/>
            <a:ext cx="76143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Levenberg-Marquardt(LM) algorithm to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refine the camera poses, focal lengths, and 3D</a:t>
            </a:r>
            <a:r>
              <a:rPr lang="zh-CN" altLang="en-US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minimizing the cost functions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above</a:t>
            </a:r>
          </a:p>
          <a:p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closed-form Jacobian matrix in both local and global BAs via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 to 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 up the iterative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9186EA1-5F87-1040-AFF0-91735074AAA1}"/>
              </a:ext>
            </a:extLst>
          </p:cNvPr>
          <p:cNvSpPr txBox="1"/>
          <p:nvPr/>
        </p:nvSpPr>
        <p:spPr>
          <a:xfrm>
            <a:off x="8511269" y="4571669"/>
            <a:ext cx="32532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 </a:t>
            </a:r>
            <a:r>
              <a:rPr lang="zh-CN" altLang="en-US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number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parameters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the 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reliable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C0B39C3-7254-EF41-B89E-42EE111A3FC9}"/>
              </a:ext>
            </a:extLst>
          </p:cNvPr>
          <p:cNvSpPr txBox="1"/>
          <p:nvPr/>
        </p:nvSpPr>
        <p:spPr>
          <a:xfrm>
            <a:off x="8511269" y="4004063"/>
            <a:ext cx="2276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504923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0387" y="265471"/>
            <a:ext cx="11651226" cy="632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994610" y="852219"/>
            <a:ext cx="10202779" cy="544438"/>
            <a:chOff x="994610" y="852219"/>
            <a:chExt cx="10202779" cy="544438"/>
          </a:xfrm>
        </p:grpSpPr>
        <p:sp>
          <p:nvSpPr>
            <p:cNvPr id="10" name="圆角矩形 9"/>
            <p:cNvSpPr/>
            <p:nvPr/>
          </p:nvSpPr>
          <p:spPr>
            <a:xfrm>
              <a:off x="994610" y="852219"/>
              <a:ext cx="10202779" cy="544438"/>
            </a:xfrm>
            <a:prstGeom prst="roundRect">
              <a:avLst>
                <a:gd name="adj" fmla="val 26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A937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Initialization</a:t>
              </a: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994611" y="852219"/>
              <a:ext cx="969657" cy="544438"/>
            </a:xfrm>
            <a:custGeom>
              <a:avLst/>
              <a:gdLst>
                <a:gd name="connsiteX0" fmla="*/ 142697 w 969657"/>
                <a:gd name="connsiteY0" fmla="*/ 0 h 544438"/>
                <a:gd name="connsiteX1" fmla="*/ 969657 w 969657"/>
                <a:gd name="connsiteY1" fmla="*/ 0 h 544438"/>
                <a:gd name="connsiteX2" fmla="*/ 969657 w 969657"/>
                <a:gd name="connsiteY2" fmla="*/ 544438 h 544438"/>
                <a:gd name="connsiteX3" fmla="*/ 142697 w 969657"/>
                <a:gd name="connsiteY3" fmla="*/ 544438 h 544438"/>
                <a:gd name="connsiteX4" fmla="*/ 0 w 969657"/>
                <a:gd name="connsiteY4" fmla="*/ 401741 h 544438"/>
                <a:gd name="connsiteX5" fmla="*/ 0 w 969657"/>
                <a:gd name="connsiteY5" fmla="*/ 142697 h 544438"/>
                <a:gd name="connsiteX6" fmla="*/ 142697 w 969657"/>
                <a:gd name="connsiteY6" fmla="*/ 0 h 5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9657" h="544438">
                  <a:moveTo>
                    <a:pt x="142697" y="0"/>
                  </a:moveTo>
                  <a:lnTo>
                    <a:pt x="969657" y="0"/>
                  </a:lnTo>
                  <a:lnTo>
                    <a:pt x="969657" y="544438"/>
                  </a:lnTo>
                  <a:lnTo>
                    <a:pt x="142697" y="544438"/>
                  </a:lnTo>
                  <a:cubicBezTo>
                    <a:pt x="63888" y="544438"/>
                    <a:pt x="0" y="480550"/>
                    <a:pt x="0" y="401741"/>
                  </a:cubicBezTo>
                  <a:lnTo>
                    <a:pt x="0" y="142697"/>
                  </a:lnTo>
                  <a:cubicBezTo>
                    <a:pt x="0" y="63888"/>
                    <a:pt x="63888" y="0"/>
                    <a:pt x="14269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0227733" y="852219"/>
              <a:ext cx="969656" cy="544438"/>
            </a:xfrm>
            <a:custGeom>
              <a:avLst/>
              <a:gdLst>
                <a:gd name="connsiteX0" fmla="*/ 0 w 969656"/>
                <a:gd name="connsiteY0" fmla="*/ 0 h 544438"/>
                <a:gd name="connsiteX1" fmla="*/ 826959 w 969656"/>
                <a:gd name="connsiteY1" fmla="*/ 0 h 544438"/>
                <a:gd name="connsiteX2" fmla="*/ 969656 w 969656"/>
                <a:gd name="connsiteY2" fmla="*/ 142697 h 544438"/>
                <a:gd name="connsiteX3" fmla="*/ 969656 w 969656"/>
                <a:gd name="connsiteY3" fmla="*/ 401741 h 544438"/>
                <a:gd name="connsiteX4" fmla="*/ 826959 w 969656"/>
                <a:gd name="connsiteY4" fmla="*/ 544438 h 544438"/>
                <a:gd name="connsiteX5" fmla="*/ 0 w 969656"/>
                <a:gd name="connsiteY5" fmla="*/ 544438 h 5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9656" h="544438">
                  <a:moveTo>
                    <a:pt x="0" y="0"/>
                  </a:moveTo>
                  <a:lnTo>
                    <a:pt x="826959" y="0"/>
                  </a:lnTo>
                  <a:cubicBezTo>
                    <a:pt x="905768" y="0"/>
                    <a:pt x="969656" y="63888"/>
                    <a:pt x="969656" y="142697"/>
                  </a:cubicBezTo>
                  <a:lnTo>
                    <a:pt x="969656" y="401741"/>
                  </a:lnTo>
                  <a:cubicBezTo>
                    <a:pt x="969656" y="480550"/>
                    <a:pt x="905768" y="544438"/>
                    <a:pt x="826959" y="544438"/>
                  </a:cubicBezTo>
                  <a:lnTo>
                    <a:pt x="0" y="544438"/>
                  </a:lnTo>
                  <a:close/>
                </a:path>
              </a:pathLst>
            </a:custGeom>
            <a:solidFill>
              <a:srgbClr val="A93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rcRect r="64030"/>
          <a:stretch>
            <a:fillRect/>
          </a:stretch>
        </p:blipFill>
        <p:spPr>
          <a:xfrm>
            <a:off x="10332720" y="784860"/>
            <a:ext cx="619759" cy="74748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054FB4F-FC51-9743-9BFF-66541F6CABE2}"/>
              </a:ext>
            </a:extLst>
          </p:cNvPr>
          <p:cNvSpPr txBox="1"/>
          <p:nvPr/>
        </p:nvSpPr>
        <p:spPr>
          <a:xfrm>
            <a:off x="387119" y="33726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Dynamic-UCSMT</a:t>
            </a:r>
            <a:endParaRPr kumimoji="1"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02713E-7FF0-8E47-85CE-3D4B0F621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71" y="2238553"/>
            <a:ext cx="4114800" cy="2019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5D3C25-3ED0-A54A-8874-C0D46E40D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554" y="1954111"/>
            <a:ext cx="4038600" cy="33909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E25D2CC-18C5-314F-BFA2-5C240B8CF91F}"/>
              </a:ext>
            </a:extLst>
          </p:cNvPr>
          <p:cNvSpPr txBox="1"/>
          <p:nvPr/>
        </p:nvSpPr>
        <p:spPr>
          <a:xfrm>
            <a:off x="994610" y="155384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Homography-based Uncalibrated Relative Rotation Solver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5EA338-325E-EF40-95FB-3F0696BE5199}"/>
              </a:ext>
            </a:extLst>
          </p:cNvPr>
          <p:cNvSpPr txBox="1"/>
          <p:nvPr/>
        </p:nvSpPr>
        <p:spPr>
          <a:xfrm>
            <a:off x="860237" y="4724073"/>
            <a:ext cx="60997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ignore the translation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consecutive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their 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rotation and focal</a:t>
            </a:r>
            <a:r>
              <a:rPr lang="zh-CN" altLang="en-US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lengths</a:t>
            </a:r>
            <a:r>
              <a:rPr lang="zh-CN" altLang="en-US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simultaneously with a analytical solution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B28F44E-2D65-4646-8BD2-489C08EB432C}"/>
              </a:ext>
            </a:extLst>
          </p:cNvPr>
          <p:cNvSpPr txBox="1"/>
          <p:nvPr/>
        </p:nvSpPr>
        <p:spPr>
          <a:xfrm>
            <a:off x="2091013" y="1896199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I</a:t>
            </a:r>
            <a:r>
              <a:rPr lang="en-US" altLang="zh-CN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hold for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pure rotation assumption</a:t>
            </a:r>
          </a:p>
        </p:txBody>
      </p:sp>
      <p:sp>
        <p:nvSpPr>
          <p:cNvPr id="8" name="下弧形箭头 7">
            <a:extLst>
              <a:ext uri="{FF2B5EF4-FFF2-40B4-BE49-F238E27FC236}">
                <a16:creationId xmlns:a16="http://schemas.microsoft.com/office/drawing/2014/main" id="{1428FE53-4CD6-BF44-BD13-CB8256423BD2}"/>
              </a:ext>
            </a:extLst>
          </p:cNvPr>
          <p:cNvSpPr/>
          <p:nvPr/>
        </p:nvSpPr>
        <p:spPr>
          <a:xfrm>
            <a:off x="6188927" y="1954111"/>
            <a:ext cx="292570" cy="284442"/>
          </a:xfrm>
          <a:prstGeom prst="curvedDownArrow">
            <a:avLst/>
          </a:prstGeom>
          <a:solidFill>
            <a:srgbClr val="A93733"/>
          </a:solidFill>
          <a:ln>
            <a:solidFill>
              <a:srgbClr val="A937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A937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49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线连接符 10"/>
          <p:cNvCxnSpPr/>
          <p:nvPr/>
        </p:nvCxnSpPr>
        <p:spPr>
          <a:xfrm>
            <a:off x="9954125" y="2261937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9954124" y="4844716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形 14" descr="打印机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9134" y="737754"/>
            <a:ext cx="914400" cy="914400"/>
          </a:xfrm>
          <a:prstGeom prst="rect">
            <a:avLst/>
          </a:prstGeom>
        </p:spPr>
      </p:pic>
      <p:pic>
        <p:nvPicPr>
          <p:cNvPr id="17" name="图形 16" descr="磁盘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9134" y="5493019"/>
            <a:ext cx="914400" cy="914400"/>
          </a:xfrm>
          <a:prstGeom prst="rect">
            <a:avLst/>
          </a:prstGeom>
        </p:spPr>
      </p:pic>
      <p:pic>
        <p:nvPicPr>
          <p:cNvPr id="19" name="图形 18" descr="Internet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9134" y="3171818"/>
            <a:ext cx="914400" cy="914400"/>
          </a:xfrm>
          <a:prstGeom prst="rect">
            <a:avLst/>
          </a:prstGeom>
        </p:spPr>
      </p:pic>
      <p:pic>
        <p:nvPicPr>
          <p:cNvPr id="21" name="图片 20" descr="C:\Users\Echi\Desktop\微信图片_20210423152212.png微信图片_202104231522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41470" y="336433"/>
            <a:ext cx="2523018" cy="80264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975716C-D26D-C74E-AA5F-9920E85A1203}"/>
              </a:ext>
            </a:extLst>
          </p:cNvPr>
          <p:cNvSpPr txBox="1"/>
          <p:nvPr/>
        </p:nvSpPr>
        <p:spPr>
          <a:xfrm>
            <a:off x="938466" y="130206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Virtual Objects Insert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E669E22-23EE-2B49-A79D-413FC2FE0FD5}"/>
              </a:ext>
            </a:extLst>
          </p:cNvPr>
          <p:cNvSpPr txBox="1"/>
          <p:nvPr/>
        </p:nvSpPr>
        <p:spPr>
          <a:xfrm>
            <a:off x="4778098" y="528073"/>
            <a:ext cx="3366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 TV Show Shot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652077-94A8-CD47-959D-A1215897A7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794" y="1965318"/>
            <a:ext cx="6985000" cy="42418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5CB18CD-A5A5-2E4F-9418-702516E7662E}"/>
              </a:ext>
            </a:extLst>
          </p:cNvPr>
          <p:cNvSpPr txBox="1"/>
          <p:nvPr/>
        </p:nvSpPr>
        <p:spPr>
          <a:xfrm>
            <a:off x="4507048" y="1193821"/>
            <a:ext cx="6748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inserting 3D virtual objects into the</a:t>
            </a:r>
          </a:p>
          <a:p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reconstructed scene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followed by projection in each frame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0BD14E4-C20C-974F-A3A5-38FA185ED564}"/>
              </a:ext>
            </a:extLst>
          </p:cNvPr>
          <p:cNvSpPr txBox="1"/>
          <p:nvPr/>
        </p:nvSpPr>
        <p:spPr>
          <a:xfrm>
            <a:off x="7980652" y="2236800"/>
            <a:ext cx="412957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Objects reprojection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OpenGL</a:t>
            </a:r>
          </a:p>
          <a:p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Oclusion</a:t>
            </a:r>
            <a:r>
              <a:rPr lang="zh-CN" alt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handling procedure</a:t>
            </a:r>
          </a:p>
          <a:p>
            <a:pPr marL="342900" indent="-342900">
              <a:buFont typeface="+mj-lt"/>
              <a:buAutoNum type="alphaL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bounding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reprojected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objects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intersection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zh-CN" altLang="en-US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DeeplabV3+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the accurate masks of human</a:t>
            </a:r>
          </a:p>
          <a:p>
            <a:pPr marL="342900" indent="-342900">
              <a:buFont typeface="+mj-lt"/>
              <a:buAutoNum type="alphaL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objects’depths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reprojected virtual objects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intersection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990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0387" y="265471"/>
            <a:ext cx="11651226" cy="632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41982" y="1396657"/>
            <a:ext cx="710803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3900" b="1" dirty="0">
                <a:solidFill>
                  <a:schemeClr val="bg1">
                    <a:lumMod val="95000"/>
                  </a:schemeClr>
                </a:solidFill>
                <a:latin typeface="Avenir Heavy" panose="02000503020000020003" pitchFamily="2" charset="0"/>
              </a:rPr>
              <a:t>HNU</a:t>
            </a:r>
            <a:endParaRPr kumimoji="1" lang="zh-CN" altLang="en-US" sz="23900" b="1" dirty="0">
              <a:solidFill>
                <a:schemeClr val="bg1">
                  <a:lumMod val="95000"/>
                </a:schemeClr>
              </a:solidFill>
              <a:latin typeface="Avenir Heavy" panose="02000503020000020003" pitchFamily="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0387" y="2291013"/>
            <a:ext cx="11651226" cy="2275974"/>
          </a:xfrm>
          <a:prstGeom prst="rect">
            <a:avLst/>
          </a:prstGeom>
          <a:gradFill flip="none" rotWithShape="1">
            <a:gsLst>
              <a:gs pos="0">
                <a:srgbClr val="A93733">
                  <a:alpha val="91000"/>
                </a:srgbClr>
              </a:gs>
              <a:gs pos="100000">
                <a:srgbClr val="A9373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7138737" y="2291013"/>
            <a:ext cx="3529263" cy="2275974"/>
          </a:xfrm>
          <a:prstGeom prst="parallelogram">
            <a:avLst>
              <a:gd name="adj" fmla="val 1323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3215" y="2705724"/>
            <a:ext cx="16882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05</a:t>
            </a:r>
            <a:endParaRPr kumimoji="1" lang="zh-CN" altLang="en-US" sz="8800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33648" y="3045002"/>
            <a:ext cx="2908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Results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62890" y="3045002"/>
            <a:ext cx="2258723" cy="9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8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70387" y="265471"/>
            <a:ext cx="11651226" cy="632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 rot="5400000">
            <a:off x="-181185" y="2105560"/>
            <a:ext cx="499367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600" b="1" dirty="0">
                <a:solidFill>
                  <a:schemeClr val="bg1">
                    <a:lumMod val="95000"/>
                  </a:schemeClr>
                </a:solidFill>
                <a:latin typeface="Avenir Heavy" panose="02000503020000020003" pitchFamily="2" charset="0"/>
              </a:rPr>
              <a:t>HNU</a:t>
            </a:r>
            <a:endParaRPr kumimoji="1" lang="zh-CN" altLang="en-US" sz="16600" b="1" dirty="0">
              <a:solidFill>
                <a:schemeClr val="bg1">
                  <a:lumMod val="95000"/>
                </a:schemeClr>
              </a:solidFill>
              <a:latin typeface="Avenir Heavy" panose="02000503020000020003" pitchFamily="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0387" y="309441"/>
            <a:ext cx="4442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4800" b="1" spc="300">
                <a:solidFill>
                  <a:srgbClr val="C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  <a:cs typeface="Alibaba PuHuiTi M" pitchFamily="18" charset="-122"/>
              </a:defRPr>
            </a:lvl1pPr>
          </a:lstStyle>
          <a:p>
            <a:r>
              <a:rPr lang="en-US" altLang="zh-CN" b="0" dirty="0"/>
              <a:t>CONTENTS</a:t>
            </a:r>
            <a:endParaRPr lang="zh-CN" altLang="en-US" sz="8800" dirty="0">
              <a:latin typeface="方正小标宋简体" panose="03000509000000000000" charset="-122"/>
              <a:ea typeface="方正小标宋简体" panose="03000509000000000000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33704" y="1828272"/>
            <a:ext cx="1283369" cy="385010"/>
          </a:xfrm>
          <a:prstGeom prst="rect">
            <a:avLst/>
          </a:prstGeom>
          <a:solidFill>
            <a:srgbClr val="A93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82872" y="1843950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8" name="矩形 7"/>
          <p:cNvSpPr/>
          <p:nvPr/>
        </p:nvSpPr>
        <p:spPr>
          <a:xfrm>
            <a:off x="7876673" y="1828272"/>
            <a:ext cx="1283369" cy="385010"/>
          </a:xfrm>
          <a:prstGeom prst="rect">
            <a:avLst/>
          </a:prstGeom>
          <a:solidFill>
            <a:srgbClr val="A93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225980" y="1836111"/>
            <a:ext cx="282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76673" y="3152771"/>
            <a:ext cx="1283369" cy="385010"/>
          </a:xfrm>
          <a:prstGeom prst="rect">
            <a:avLst/>
          </a:prstGeom>
          <a:solidFill>
            <a:srgbClr val="A93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55917" y="3131557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</a:t>
            </a:r>
          </a:p>
        </p:txBody>
      </p:sp>
      <p:sp>
        <p:nvSpPr>
          <p:cNvPr id="14" name="矩形 13"/>
          <p:cNvSpPr/>
          <p:nvPr/>
        </p:nvSpPr>
        <p:spPr>
          <a:xfrm>
            <a:off x="3731374" y="3152771"/>
            <a:ext cx="1283369" cy="385010"/>
          </a:xfrm>
          <a:prstGeom prst="rect">
            <a:avLst/>
          </a:prstGeom>
          <a:solidFill>
            <a:srgbClr val="A93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 descr="C:\Users\Echi\Desktop\微信图片_20210423152212.png微信图片_202104231522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16110" y="407035"/>
            <a:ext cx="2249170" cy="71564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9B52846-46AD-524F-8574-AB1D707DBD34}"/>
              </a:ext>
            </a:extLst>
          </p:cNvPr>
          <p:cNvSpPr/>
          <p:nvPr/>
        </p:nvSpPr>
        <p:spPr>
          <a:xfrm>
            <a:off x="3731374" y="4452214"/>
            <a:ext cx="1283369" cy="385010"/>
          </a:xfrm>
          <a:prstGeom prst="rect">
            <a:avLst/>
          </a:prstGeom>
          <a:solidFill>
            <a:srgbClr val="A93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CE7259-E32D-D14D-9219-ABB7C8899800}"/>
              </a:ext>
            </a:extLst>
          </p:cNvPr>
          <p:cNvSpPr/>
          <p:nvPr/>
        </p:nvSpPr>
        <p:spPr>
          <a:xfrm>
            <a:off x="7857991" y="4452214"/>
            <a:ext cx="1283369" cy="385010"/>
          </a:xfrm>
          <a:prstGeom prst="rect">
            <a:avLst/>
          </a:prstGeom>
          <a:solidFill>
            <a:srgbClr val="A93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15">
            <a:extLst>
              <a:ext uri="{FF2B5EF4-FFF2-40B4-BE49-F238E27FC236}">
                <a16:creationId xmlns:a16="http://schemas.microsoft.com/office/drawing/2014/main" id="{E2BE6ABF-0067-A447-B700-1741586676E2}"/>
              </a:ext>
            </a:extLst>
          </p:cNvPr>
          <p:cNvSpPr txBox="1"/>
          <p:nvPr/>
        </p:nvSpPr>
        <p:spPr>
          <a:xfrm>
            <a:off x="9276319" y="4452214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BDBD269-6A8A-B944-BF9F-1084ED10C3B5}"/>
              </a:ext>
            </a:extLst>
          </p:cNvPr>
          <p:cNvSpPr/>
          <p:nvPr/>
        </p:nvSpPr>
        <p:spPr>
          <a:xfrm>
            <a:off x="3731374" y="5733332"/>
            <a:ext cx="1283369" cy="385010"/>
          </a:xfrm>
          <a:prstGeom prst="rect">
            <a:avLst/>
          </a:prstGeom>
          <a:solidFill>
            <a:srgbClr val="A93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15">
            <a:extLst>
              <a:ext uri="{FF2B5EF4-FFF2-40B4-BE49-F238E27FC236}">
                <a16:creationId xmlns:a16="http://schemas.microsoft.com/office/drawing/2014/main" id="{259237A5-B77A-5542-8A5F-CA1FD6A7C8D8}"/>
              </a:ext>
            </a:extLst>
          </p:cNvPr>
          <p:cNvSpPr txBox="1"/>
          <p:nvPr/>
        </p:nvSpPr>
        <p:spPr>
          <a:xfrm>
            <a:off x="5153797" y="440883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Results </a:t>
            </a:r>
          </a:p>
        </p:txBody>
      </p:sp>
      <p:sp>
        <p:nvSpPr>
          <p:cNvPr id="26" name="文本框 15">
            <a:extLst>
              <a:ext uri="{FF2B5EF4-FFF2-40B4-BE49-F238E27FC236}">
                <a16:creationId xmlns:a16="http://schemas.microsoft.com/office/drawing/2014/main" id="{259237A5-B77A-5542-8A5F-CA1FD6A7C8D8}"/>
              </a:ext>
            </a:extLst>
          </p:cNvPr>
          <p:cNvSpPr txBox="1"/>
          <p:nvPr/>
        </p:nvSpPr>
        <p:spPr>
          <a:xfrm>
            <a:off x="5153797" y="573333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8971FDD-BBF4-B24D-935F-DD0E0945A9F2}"/>
              </a:ext>
            </a:extLst>
          </p:cNvPr>
          <p:cNvSpPr txBox="1"/>
          <p:nvPr/>
        </p:nvSpPr>
        <p:spPr>
          <a:xfrm>
            <a:off x="5153797" y="316844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64855" y="1441890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  <a:endParaRPr kumimoji="1" lang="zh-CN" altLang="en-US" sz="2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线连接符 10"/>
          <p:cNvCxnSpPr/>
          <p:nvPr/>
        </p:nvCxnSpPr>
        <p:spPr>
          <a:xfrm>
            <a:off x="9954125" y="2261937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9954124" y="4844716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形 14" descr="打印机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9134" y="737754"/>
            <a:ext cx="914400" cy="914400"/>
          </a:xfrm>
          <a:prstGeom prst="rect">
            <a:avLst/>
          </a:prstGeom>
        </p:spPr>
      </p:pic>
      <p:pic>
        <p:nvPicPr>
          <p:cNvPr id="17" name="图形 16" descr="磁盘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9134" y="5493019"/>
            <a:ext cx="914400" cy="914400"/>
          </a:xfrm>
          <a:prstGeom prst="rect">
            <a:avLst/>
          </a:prstGeom>
        </p:spPr>
      </p:pic>
      <p:pic>
        <p:nvPicPr>
          <p:cNvPr id="19" name="图形 18" descr="Internet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9134" y="3171818"/>
            <a:ext cx="914400" cy="914400"/>
          </a:xfrm>
          <a:prstGeom prst="rect">
            <a:avLst/>
          </a:prstGeom>
        </p:spPr>
      </p:pic>
      <p:pic>
        <p:nvPicPr>
          <p:cNvPr id="21" name="图片 20" descr="C:\Users\Echi\Desktop\微信图片_20210423152212.png微信图片_202104231522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41470" y="336433"/>
            <a:ext cx="2523018" cy="80264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A9281E0-962E-6A4C-B6A4-D879392A52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297" y="1903555"/>
            <a:ext cx="11733405" cy="389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15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0387" y="265471"/>
            <a:ext cx="11651226" cy="632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41982" y="1396657"/>
            <a:ext cx="710803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3900" b="1" dirty="0">
                <a:solidFill>
                  <a:schemeClr val="bg1">
                    <a:lumMod val="95000"/>
                  </a:schemeClr>
                </a:solidFill>
                <a:latin typeface="Avenir Heavy" panose="02000503020000020003" pitchFamily="2" charset="0"/>
              </a:rPr>
              <a:t>HNU</a:t>
            </a:r>
            <a:endParaRPr kumimoji="1" lang="zh-CN" altLang="en-US" sz="23900" b="1" dirty="0">
              <a:solidFill>
                <a:schemeClr val="bg1">
                  <a:lumMod val="95000"/>
                </a:schemeClr>
              </a:solidFill>
              <a:latin typeface="Avenir Heavy" panose="02000503020000020003" pitchFamily="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0387" y="2291013"/>
            <a:ext cx="11651226" cy="2275974"/>
          </a:xfrm>
          <a:prstGeom prst="rect">
            <a:avLst/>
          </a:prstGeom>
          <a:gradFill flip="none" rotWithShape="1">
            <a:gsLst>
              <a:gs pos="0">
                <a:srgbClr val="A93733">
                  <a:alpha val="91000"/>
                </a:srgbClr>
              </a:gs>
              <a:gs pos="100000">
                <a:srgbClr val="A9373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7138737" y="2291013"/>
            <a:ext cx="3529263" cy="2275974"/>
          </a:xfrm>
          <a:prstGeom prst="parallelogram">
            <a:avLst>
              <a:gd name="adj" fmla="val 1323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3215" y="2705724"/>
            <a:ext cx="16930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06</a:t>
            </a:r>
            <a:endParaRPr kumimoji="1" lang="zh-CN" altLang="en-US" sz="8800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21499" y="3045002"/>
            <a:ext cx="51571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62890" y="3045002"/>
            <a:ext cx="2258723" cy="9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21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线连接符 10"/>
          <p:cNvCxnSpPr/>
          <p:nvPr/>
        </p:nvCxnSpPr>
        <p:spPr>
          <a:xfrm>
            <a:off x="9954125" y="2261937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9954124" y="4844716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形 14" descr="打印机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9134" y="737754"/>
            <a:ext cx="914400" cy="914400"/>
          </a:xfrm>
          <a:prstGeom prst="rect">
            <a:avLst/>
          </a:prstGeom>
        </p:spPr>
      </p:pic>
      <p:pic>
        <p:nvPicPr>
          <p:cNvPr id="17" name="图形 16" descr="磁盘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9134" y="5493019"/>
            <a:ext cx="914400" cy="914400"/>
          </a:xfrm>
          <a:prstGeom prst="rect">
            <a:avLst/>
          </a:prstGeom>
        </p:spPr>
      </p:pic>
      <p:pic>
        <p:nvPicPr>
          <p:cNvPr id="19" name="图形 18" descr="Internet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9134" y="3171818"/>
            <a:ext cx="914400" cy="914400"/>
          </a:xfrm>
          <a:prstGeom prst="rect">
            <a:avLst/>
          </a:prstGeom>
        </p:spPr>
      </p:pic>
      <p:pic>
        <p:nvPicPr>
          <p:cNvPr id="21" name="图片 20" descr="C:\Users\Echi\Desktop\微信图片_20210423152212.png微信图片_202104231522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41470" y="336433"/>
            <a:ext cx="2523018" cy="80264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E69B187-E021-9744-B767-2BC1BFDA6B36}"/>
              </a:ext>
            </a:extLst>
          </p:cNvPr>
          <p:cNvSpPr txBox="1"/>
          <p:nvPr/>
        </p:nvSpPr>
        <p:spPr>
          <a:xfrm>
            <a:off x="4463671" y="506920"/>
            <a:ext cx="4676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and Comparison Methods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63E0657-DF65-3645-963F-831DDE4147BA}"/>
              </a:ext>
            </a:extLst>
          </p:cNvPr>
          <p:cNvSpPr txBox="1"/>
          <p:nvPr/>
        </p:nvSpPr>
        <p:spPr>
          <a:xfrm>
            <a:off x="1154152" y="1241332"/>
            <a:ext cx="6099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70721C7-D49C-A54E-831E-F4A9645759CE}"/>
              </a:ext>
            </a:extLst>
          </p:cNvPr>
          <p:cNvSpPr txBox="1"/>
          <p:nvPr/>
        </p:nvSpPr>
        <p:spPr>
          <a:xfrm>
            <a:off x="2002979" y="1695864"/>
            <a:ext cx="7800278" cy="873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comprehensive dataset of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1000 real production</a:t>
            </a:r>
            <a:r>
              <a:rPr lang="zh-CN" altLang="en-US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shots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(3s 10s, 25fps) collected from real variety shows, series,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animations of Mango TV.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3AD0A06-9198-074E-918E-7CF9179D1805}"/>
              </a:ext>
            </a:extLst>
          </p:cNvPr>
          <p:cNvSpPr txBox="1"/>
          <p:nvPr/>
        </p:nvSpPr>
        <p:spPr>
          <a:xfrm>
            <a:off x="2002979" y="2651857"/>
            <a:ext cx="8642489" cy="873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elected TV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shots with 5 categories: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(I) interview, (II) quick rotation, (III) faster zooming, (IV)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translation, and (V) crowd</a:t>
            </a:r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2B8C18-4BC5-9D47-92B9-4E9C34B89D1D}"/>
              </a:ext>
            </a:extLst>
          </p:cNvPr>
          <p:cNvSpPr txBox="1"/>
          <p:nvPr/>
        </p:nvSpPr>
        <p:spPr>
          <a:xfrm>
            <a:off x="1154152" y="3690089"/>
            <a:ext cx="6099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Comparison Methods.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4010E9E-4FA2-6147-A9CC-B0DB25C5DD82}"/>
              </a:ext>
            </a:extLst>
          </p:cNvPr>
          <p:cNvSpPr txBox="1"/>
          <p:nvPr/>
        </p:nvSpPr>
        <p:spPr>
          <a:xfrm>
            <a:off x="2002980" y="4301296"/>
            <a:ext cx="10189020" cy="1713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D-UCSMT</a:t>
            </a:r>
            <a:r>
              <a:rPr lang="zh-CN" alt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(Ours)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DfUSMC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the uncalibrated camera small motion problem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 strongly related to this paper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image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stitching pipeline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Boujou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Commercial camera tracking software</a:t>
            </a:r>
          </a:p>
        </p:txBody>
      </p:sp>
    </p:spTree>
    <p:extLst>
      <p:ext uri="{BB962C8B-B14F-4D97-AF65-F5344CB8AC3E}">
        <p14:creationId xmlns:p14="http://schemas.microsoft.com/office/powerpoint/2010/main" val="2946061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576121" y="506920"/>
            <a:ext cx="2727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Reprojection Error</a:t>
            </a:r>
          </a:p>
        </p:txBody>
      </p:sp>
      <p:cxnSp>
        <p:nvCxnSpPr>
          <p:cNvPr id="11" name="直线连接符 10"/>
          <p:cNvCxnSpPr/>
          <p:nvPr/>
        </p:nvCxnSpPr>
        <p:spPr>
          <a:xfrm>
            <a:off x="9954125" y="2261937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9954124" y="4844716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形 14" descr="打印机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9134" y="737754"/>
            <a:ext cx="914400" cy="914400"/>
          </a:xfrm>
          <a:prstGeom prst="rect">
            <a:avLst/>
          </a:prstGeom>
        </p:spPr>
      </p:pic>
      <p:pic>
        <p:nvPicPr>
          <p:cNvPr id="17" name="图形 16" descr="磁盘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9134" y="5493019"/>
            <a:ext cx="914400" cy="914400"/>
          </a:xfrm>
          <a:prstGeom prst="rect">
            <a:avLst/>
          </a:prstGeom>
        </p:spPr>
      </p:pic>
      <p:pic>
        <p:nvPicPr>
          <p:cNvPr id="19" name="图形 18" descr="Internet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9134" y="3171818"/>
            <a:ext cx="914400" cy="914400"/>
          </a:xfrm>
          <a:prstGeom prst="rect">
            <a:avLst/>
          </a:prstGeom>
        </p:spPr>
      </p:pic>
      <p:pic>
        <p:nvPicPr>
          <p:cNvPr id="21" name="图片 20" descr="C:\Users\Echi\Desktop\微信图片_20210423152212.png微信图片_202104231522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41470" y="336433"/>
            <a:ext cx="2523018" cy="8026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B84010-63EA-6848-AD9E-13571B8423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6534" y="1578641"/>
            <a:ext cx="8798932" cy="527935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01A8920-07D0-9941-BC17-EA026D5A1E13}"/>
              </a:ext>
            </a:extLst>
          </p:cNvPr>
          <p:cNvSpPr txBox="1"/>
          <p:nvPr/>
        </p:nvSpPr>
        <p:spPr>
          <a:xfrm>
            <a:off x="1439293" y="1113298"/>
            <a:ext cx="1009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ompute the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root-mean-square error (RSME)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between the four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reprojection and image measurements (GT).</a:t>
            </a:r>
          </a:p>
        </p:txBody>
      </p:sp>
    </p:spTree>
    <p:extLst>
      <p:ext uri="{BB962C8B-B14F-4D97-AF65-F5344CB8AC3E}">
        <p14:creationId xmlns:p14="http://schemas.microsoft.com/office/powerpoint/2010/main" val="3632262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187558" y="506920"/>
            <a:ext cx="4316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Intersection Over Union (IOU)</a:t>
            </a:r>
          </a:p>
        </p:txBody>
      </p:sp>
      <p:cxnSp>
        <p:nvCxnSpPr>
          <p:cNvPr id="11" name="直线连接符 10"/>
          <p:cNvCxnSpPr/>
          <p:nvPr/>
        </p:nvCxnSpPr>
        <p:spPr>
          <a:xfrm>
            <a:off x="9954125" y="2261937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9954124" y="4844716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形 14" descr="打印机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9134" y="737754"/>
            <a:ext cx="914400" cy="914400"/>
          </a:xfrm>
          <a:prstGeom prst="rect">
            <a:avLst/>
          </a:prstGeom>
        </p:spPr>
      </p:pic>
      <p:pic>
        <p:nvPicPr>
          <p:cNvPr id="17" name="图形 16" descr="磁盘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9134" y="5493019"/>
            <a:ext cx="914400" cy="914400"/>
          </a:xfrm>
          <a:prstGeom prst="rect">
            <a:avLst/>
          </a:prstGeom>
        </p:spPr>
      </p:pic>
      <p:pic>
        <p:nvPicPr>
          <p:cNvPr id="19" name="图形 18" descr="Internet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9134" y="3171818"/>
            <a:ext cx="914400" cy="914400"/>
          </a:xfrm>
          <a:prstGeom prst="rect">
            <a:avLst/>
          </a:prstGeom>
        </p:spPr>
      </p:pic>
      <p:pic>
        <p:nvPicPr>
          <p:cNvPr id="21" name="图片 20" descr="C:\Users\Echi\Desktop\微信图片_20210423152212.png微信图片_202104231522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41470" y="336433"/>
            <a:ext cx="2523018" cy="8026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87EF82C-35F3-9E4D-820D-02E7ECA54B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470" y="1395360"/>
            <a:ext cx="6870700" cy="2959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3E3DE8-8C62-1943-9B8F-A901597836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470" y="4733912"/>
            <a:ext cx="10551150" cy="193731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E024384-195A-7B46-80EB-34C78E5B63B1}"/>
              </a:ext>
            </a:extLst>
          </p:cNvPr>
          <p:cNvSpPr txBox="1"/>
          <p:nvPr/>
        </p:nvSpPr>
        <p:spPr>
          <a:xfrm>
            <a:off x="7841555" y="1781763"/>
            <a:ext cx="3967586" cy="170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performances based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IOU between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minimum bounding</a:t>
            </a:r>
            <a:r>
              <a:rPr lang="zh-CN" altLang="en-US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boxes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a real object and its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projected virtual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zh-CN" altLang="en-US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skeleton</a:t>
            </a:r>
          </a:p>
        </p:txBody>
      </p:sp>
    </p:spTree>
    <p:extLst>
      <p:ext uri="{BB962C8B-B14F-4D97-AF65-F5344CB8AC3E}">
        <p14:creationId xmlns:p14="http://schemas.microsoft.com/office/powerpoint/2010/main" val="4098169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287919" y="506920"/>
            <a:ext cx="283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Comparisons</a:t>
            </a:r>
          </a:p>
        </p:txBody>
      </p:sp>
      <p:cxnSp>
        <p:nvCxnSpPr>
          <p:cNvPr id="11" name="直线连接符 10"/>
          <p:cNvCxnSpPr/>
          <p:nvPr/>
        </p:nvCxnSpPr>
        <p:spPr>
          <a:xfrm>
            <a:off x="9954125" y="2261937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9954124" y="4844716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形 16" descr="磁盘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9134" y="5493019"/>
            <a:ext cx="914400" cy="914400"/>
          </a:xfrm>
          <a:prstGeom prst="rect">
            <a:avLst/>
          </a:prstGeom>
        </p:spPr>
      </p:pic>
      <p:pic>
        <p:nvPicPr>
          <p:cNvPr id="19" name="图形 18" descr="Internet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9134" y="3171818"/>
            <a:ext cx="914400" cy="914400"/>
          </a:xfrm>
          <a:prstGeom prst="rect">
            <a:avLst/>
          </a:prstGeom>
        </p:spPr>
      </p:pic>
      <p:pic>
        <p:nvPicPr>
          <p:cNvPr id="21" name="图片 20" descr="C:\Users\Echi\Desktop\微信图片_20210423152212.png微信图片_202104231522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1470" y="336433"/>
            <a:ext cx="2523018" cy="80264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465F631-D44A-B249-8AF9-0D168B1E4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553" y="2871721"/>
            <a:ext cx="10736893" cy="27333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D4F83AF-3AEE-C644-8914-74C7D27644F8}"/>
              </a:ext>
            </a:extLst>
          </p:cNvPr>
          <p:cNvSpPr txBox="1"/>
          <p:nvPr/>
        </p:nvSpPr>
        <p:spPr>
          <a:xfrm>
            <a:off x="1390398" y="1446921"/>
            <a:ext cx="9119934" cy="883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surveyed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 users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provide preferences for 550 augmented TV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 shots by DfUSMC, Homo, Boujou and D-UCSMT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 on their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 perception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3180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0387" y="265471"/>
            <a:ext cx="11651226" cy="632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41982" y="1396657"/>
            <a:ext cx="710803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3900" b="1" dirty="0">
                <a:solidFill>
                  <a:schemeClr val="bg1">
                    <a:lumMod val="95000"/>
                  </a:schemeClr>
                </a:solidFill>
                <a:latin typeface="Avenir Heavy" panose="02000503020000020003" pitchFamily="2" charset="0"/>
              </a:rPr>
              <a:t>HNU</a:t>
            </a:r>
            <a:endParaRPr kumimoji="1" lang="zh-CN" altLang="en-US" sz="23900" b="1" dirty="0">
              <a:solidFill>
                <a:schemeClr val="bg1">
                  <a:lumMod val="95000"/>
                </a:schemeClr>
              </a:solidFill>
              <a:latin typeface="Avenir Heavy" panose="02000503020000020003" pitchFamily="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0387" y="2291013"/>
            <a:ext cx="11651226" cy="2275974"/>
          </a:xfrm>
          <a:prstGeom prst="rect">
            <a:avLst/>
          </a:prstGeom>
          <a:gradFill flip="none" rotWithShape="1">
            <a:gsLst>
              <a:gs pos="0">
                <a:srgbClr val="A93733">
                  <a:alpha val="91000"/>
                </a:srgbClr>
              </a:gs>
              <a:gs pos="100000">
                <a:srgbClr val="A9373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7138737" y="2291013"/>
            <a:ext cx="3529263" cy="2275974"/>
          </a:xfrm>
          <a:prstGeom prst="parallelogram">
            <a:avLst>
              <a:gd name="adj" fmla="val 1323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3215" y="2705724"/>
            <a:ext cx="168347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07</a:t>
            </a:r>
            <a:endParaRPr kumimoji="1" lang="zh-CN" altLang="en-US" sz="8800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68355" y="3045721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62890" y="3045002"/>
            <a:ext cx="2258723" cy="9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10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27509" y="1139073"/>
            <a:ext cx="9800686" cy="4612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introduced a 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solution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can track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uncalibrated cameras with small motion and reconstruct the 3D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accurately called 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D-UCSMT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matches the 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TV show slotting</a:t>
            </a:r>
            <a:r>
              <a:rPr lang="zh-CN" altLang="en-US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namely, faster zooming, small motion, and quick rotation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intrinsic information (focal length).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we 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the virtual objects (elements) into the reconstructed 3D</a:t>
            </a:r>
            <a:r>
              <a:rPr lang="zh-CN" altLang="en-US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then composite them back into the original shot while perfectly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matched perspective and appear seamless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our method in augmenting TV shows against 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state-of-the-art</a:t>
            </a:r>
            <a:r>
              <a:rPr lang="zh-CN" altLang="en-US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commercial software products.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439777" y="506920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线连接符 10"/>
          <p:cNvCxnSpPr/>
          <p:nvPr/>
        </p:nvCxnSpPr>
        <p:spPr>
          <a:xfrm>
            <a:off x="9954125" y="2261937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9954124" y="4844716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形 16" descr="磁盘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9134" y="5493019"/>
            <a:ext cx="914400" cy="914400"/>
          </a:xfrm>
          <a:prstGeom prst="rect">
            <a:avLst/>
          </a:prstGeom>
        </p:spPr>
      </p:pic>
      <p:pic>
        <p:nvPicPr>
          <p:cNvPr id="21" name="图片 20" descr="C:\Users\Echi\Desktop\微信图片_20210423152212.png微信图片_202104231522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1470" y="336433"/>
            <a:ext cx="2523018" cy="80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53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70387" y="265471"/>
            <a:ext cx="11651226" cy="632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541982" y="1396657"/>
            <a:ext cx="710803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3900" b="1" dirty="0">
                <a:solidFill>
                  <a:schemeClr val="bg1">
                    <a:lumMod val="95000"/>
                  </a:schemeClr>
                </a:solidFill>
                <a:latin typeface="Avenir Heavy" panose="02000503020000020003" pitchFamily="2" charset="0"/>
              </a:rPr>
              <a:t>HNU</a:t>
            </a:r>
            <a:endParaRPr kumimoji="1" lang="zh-CN" altLang="en-US" sz="23900" b="1" dirty="0">
              <a:solidFill>
                <a:schemeClr val="bg1">
                  <a:lumMod val="95000"/>
                </a:schemeClr>
              </a:solidFill>
              <a:latin typeface="Avenir Heavy" panose="02000503020000020003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47483" y="4613759"/>
            <a:ext cx="2416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spc="3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libaba PuHuiTi M" pitchFamily="18" charset="-122"/>
              </a:rPr>
              <a:t>实事求是  敢为人先</a:t>
            </a:r>
          </a:p>
        </p:txBody>
      </p:sp>
      <p:cxnSp>
        <p:nvCxnSpPr>
          <p:cNvPr id="11" name="直线连接符 10"/>
          <p:cNvCxnSpPr/>
          <p:nvPr/>
        </p:nvCxnSpPr>
        <p:spPr>
          <a:xfrm>
            <a:off x="7263530" y="4783036"/>
            <a:ext cx="998043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3923200" y="4783036"/>
            <a:ext cx="917055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C:\Users\Echi\Desktop\微信图片_20210423152212.png微信图片_202104231522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61749" y="916915"/>
            <a:ext cx="3014709" cy="9594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24037" y="2598003"/>
            <a:ext cx="43162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spc="300" dirty="0">
                <a:solidFill>
                  <a:srgbClr val="C00000"/>
                </a:solidFill>
                <a:latin typeface="方正小标宋简体" panose="03000509000000000000" charset="-122"/>
                <a:ea typeface="方正小标宋简体" panose="03000509000000000000" charset="-122"/>
                <a:cs typeface="Alibaba PuHuiTi M" pitchFamily="18" charset="-122"/>
              </a:rPr>
              <a:t>Thank</a:t>
            </a:r>
            <a:r>
              <a:rPr kumimoji="1" lang="zh-CN" altLang="en-US" sz="6000" b="1" spc="300" dirty="0">
                <a:solidFill>
                  <a:srgbClr val="C00000"/>
                </a:solidFill>
                <a:latin typeface="方正小标宋简体" panose="03000509000000000000" charset="-122"/>
                <a:ea typeface="方正小标宋简体" panose="03000509000000000000" charset="-122"/>
                <a:cs typeface="Alibaba PuHuiTi M" pitchFamily="18" charset="-122"/>
              </a:rPr>
              <a:t> </a:t>
            </a:r>
            <a:r>
              <a:rPr kumimoji="1" lang="en-US" altLang="zh-CN" sz="6000" b="1" spc="300" dirty="0">
                <a:solidFill>
                  <a:srgbClr val="C00000"/>
                </a:solidFill>
                <a:latin typeface="方正小标宋简体" panose="03000509000000000000" charset="-122"/>
                <a:ea typeface="方正小标宋简体" panose="03000509000000000000" charset="-122"/>
                <a:cs typeface="Alibaba PuHuiTi M" pitchFamily="18" charset="-122"/>
              </a:rPr>
              <a:t>you</a:t>
            </a:r>
            <a:endParaRPr kumimoji="1" lang="zh-CN" altLang="en-US" sz="6000" b="1" spc="300" dirty="0">
              <a:solidFill>
                <a:srgbClr val="C00000"/>
              </a:solidFill>
              <a:latin typeface="方正小标宋简体" panose="03000509000000000000" charset="-122"/>
              <a:ea typeface="方正小标宋简体" panose="03000509000000000000" charset="-122"/>
              <a:cs typeface="Alibaba PuHuiTi M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0387" y="265471"/>
            <a:ext cx="11651226" cy="632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41982" y="1396657"/>
            <a:ext cx="710803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3900" b="1" dirty="0">
                <a:solidFill>
                  <a:schemeClr val="bg1">
                    <a:lumMod val="95000"/>
                  </a:schemeClr>
                </a:solidFill>
                <a:latin typeface="Avenir Heavy" panose="02000503020000020003" pitchFamily="2" charset="0"/>
              </a:rPr>
              <a:t>HNU</a:t>
            </a:r>
            <a:endParaRPr kumimoji="1" lang="zh-CN" altLang="en-US" sz="23900" b="1" dirty="0">
              <a:solidFill>
                <a:schemeClr val="bg1">
                  <a:lumMod val="95000"/>
                </a:schemeClr>
              </a:solidFill>
              <a:latin typeface="Avenir Heavy" panose="02000503020000020003" pitchFamily="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0387" y="2291013"/>
            <a:ext cx="11651226" cy="2275974"/>
          </a:xfrm>
          <a:prstGeom prst="rect">
            <a:avLst/>
          </a:prstGeom>
          <a:gradFill flip="none" rotWithShape="1">
            <a:gsLst>
              <a:gs pos="0">
                <a:srgbClr val="A93733">
                  <a:alpha val="91000"/>
                </a:srgbClr>
              </a:gs>
              <a:gs pos="100000">
                <a:srgbClr val="A9373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7138737" y="2291013"/>
            <a:ext cx="3529263" cy="2275974"/>
          </a:xfrm>
          <a:prstGeom prst="parallelogram">
            <a:avLst>
              <a:gd name="adj" fmla="val 1323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3215" y="2705724"/>
            <a:ext cx="15215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01</a:t>
            </a:r>
            <a:endParaRPr kumimoji="1" lang="zh-CN" altLang="en-US" sz="8800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29110" y="3045002"/>
            <a:ext cx="3905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Brief</a:t>
            </a:r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62890" y="3045002"/>
            <a:ext cx="2258723" cy="9799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64855" y="1441890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Brief Introduction</a:t>
            </a:r>
            <a:endParaRPr kumimoji="1" lang="zh-CN" altLang="en-US" sz="2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线连接符 10"/>
          <p:cNvCxnSpPr/>
          <p:nvPr/>
        </p:nvCxnSpPr>
        <p:spPr>
          <a:xfrm>
            <a:off x="9954125" y="2261937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9954124" y="4844716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形 14" descr="打印机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9134" y="737754"/>
            <a:ext cx="914400" cy="914400"/>
          </a:xfrm>
          <a:prstGeom prst="rect">
            <a:avLst/>
          </a:prstGeom>
        </p:spPr>
      </p:pic>
      <p:pic>
        <p:nvPicPr>
          <p:cNvPr id="19" name="图形 18" descr="Internet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9134" y="3171818"/>
            <a:ext cx="914400" cy="914400"/>
          </a:xfrm>
          <a:prstGeom prst="rect">
            <a:avLst/>
          </a:prstGeom>
        </p:spPr>
      </p:pic>
      <p:pic>
        <p:nvPicPr>
          <p:cNvPr id="21" name="图片 20" descr="C:\Users\Echi\Desktop\微信图片_20210423152212.png微信图片_202104231522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41470" y="336433"/>
            <a:ext cx="2523018" cy="80264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63C6916-B29E-8D4D-B1EE-C1BA40C944D2}"/>
              </a:ext>
            </a:extLst>
          </p:cNvPr>
          <p:cNvSpPr txBox="1"/>
          <p:nvPr/>
        </p:nvSpPr>
        <p:spPr>
          <a:xfrm>
            <a:off x="319034" y="1990227"/>
            <a:ext cx="5541430" cy="373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Augmenting the sequence of “shots” by </a:t>
            </a: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producing visual effects</a:t>
            </a:r>
            <a:r>
              <a:rPr lang="zh-CN" altLang="en-US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(VFX) is a well-known and vital task in filmmaking. </a:t>
            </a: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accurate camera tracking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essential to convincingly composite objects onto live-action footage.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TV show</a:t>
            </a:r>
            <a:r>
              <a:rPr lang="zh-CN" altLang="en-US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r>
              <a:rPr lang="zh-CN" altLang="en-US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(inserting virtual objects into the original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 while perfectly matched perspective and appear seamless)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A950E4-0352-4444-98E3-F4AA008180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0464" y="1009650"/>
            <a:ext cx="6134100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0387" y="265471"/>
            <a:ext cx="11651226" cy="632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41982" y="1396657"/>
            <a:ext cx="710803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3900" b="1" dirty="0">
                <a:solidFill>
                  <a:schemeClr val="bg1">
                    <a:lumMod val="95000"/>
                  </a:schemeClr>
                </a:solidFill>
                <a:latin typeface="Avenir Heavy" panose="02000503020000020003" pitchFamily="2" charset="0"/>
              </a:rPr>
              <a:t>HNU</a:t>
            </a:r>
            <a:endParaRPr kumimoji="1" lang="zh-CN" altLang="en-US" sz="23900" b="1" dirty="0">
              <a:solidFill>
                <a:schemeClr val="bg1">
                  <a:lumMod val="95000"/>
                </a:schemeClr>
              </a:solidFill>
              <a:latin typeface="Avenir Heavy" panose="02000503020000020003" pitchFamily="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0387" y="2291013"/>
            <a:ext cx="11651226" cy="2275974"/>
          </a:xfrm>
          <a:prstGeom prst="rect">
            <a:avLst/>
          </a:prstGeom>
          <a:gradFill flip="none" rotWithShape="1">
            <a:gsLst>
              <a:gs pos="0">
                <a:srgbClr val="A93733">
                  <a:alpha val="91000"/>
                </a:srgbClr>
              </a:gs>
              <a:gs pos="100000">
                <a:srgbClr val="A9373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7138737" y="2291013"/>
            <a:ext cx="3529263" cy="2275974"/>
          </a:xfrm>
          <a:prstGeom prst="parallelogram">
            <a:avLst>
              <a:gd name="adj" fmla="val 1323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3215" y="2705724"/>
            <a:ext cx="16786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02</a:t>
            </a:r>
            <a:endParaRPr kumimoji="1" lang="zh-CN" altLang="en-US" sz="8800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41982" y="3045002"/>
            <a:ext cx="60621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62890" y="3045002"/>
            <a:ext cx="2258723" cy="9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2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64855" y="1441890"/>
            <a:ext cx="58232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The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existing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works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are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shown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as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following:</a:t>
            </a:r>
          </a:p>
          <a:p>
            <a:endParaRPr kumimoji="1" lang="zh-CN" altLang="en-US" sz="2400" dirty="0"/>
          </a:p>
          <a:p>
            <a:endParaRPr kumimoji="1" lang="zh-CN" altLang="en-US" sz="2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线连接符 10"/>
          <p:cNvCxnSpPr/>
          <p:nvPr/>
        </p:nvCxnSpPr>
        <p:spPr>
          <a:xfrm>
            <a:off x="9954125" y="2261937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9954124" y="4844716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形 14" descr="打印机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9134" y="737754"/>
            <a:ext cx="914400" cy="914400"/>
          </a:xfrm>
          <a:prstGeom prst="rect">
            <a:avLst/>
          </a:prstGeom>
        </p:spPr>
      </p:pic>
      <p:pic>
        <p:nvPicPr>
          <p:cNvPr id="17" name="图形 16" descr="磁盘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9134" y="5493019"/>
            <a:ext cx="914400" cy="914400"/>
          </a:xfrm>
          <a:prstGeom prst="rect">
            <a:avLst/>
          </a:prstGeom>
        </p:spPr>
      </p:pic>
      <p:pic>
        <p:nvPicPr>
          <p:cNvPr id="19" name="图形 18" descr="Internet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9134" y="3171818"/>
            <a:ext cx="914400" cy="914400"/>
          </a:xfrm>
          <a:prstGeom prst="rect">
            <a:avLst/>
          </a:prstGeom>
        </p:spPr>
      </p:pic>
      <p:pic>
        <p:nvPicPr>
          <p:cNvPr id="21" name="图片 20" descr="C:\Users\Echi\Desktop\微信图片_20210423152212.png微信图片_202104231522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41470" y="336433"/>
            <a:ext cx="2523018" cy="8026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ED0D705-AC5C-3944-B219-5AC9CF7564D9}"/>
              </a:ext>
            </a:extLst>
          </p:cNvPr>
          <p:cNvSpPr txBox="1"/>
          <p:nvPr/>
        </p:nvSpPr>
        <p:spPr>
          <a:xfrm>
            <a:off x="553454" y="1979901"/>
            <a:ext cx="1154683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Additional Information Assistance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Structure-from-Motion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classical SfM methods are based on epipolar geometry</a:t>
            </a:r>
            <a:r>
              <a:rPr lang="zh-CN" altLang="en-US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zh-CN" altLang="en-US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  <a:r>
              <a:rPr lang="zh-CN" altLang="en-US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decomposition</a:t>
            </a:r>
            <a:r>
              <a:rPr lang="zh-CN" altLang="en-US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the relative pose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Uncalibrated AR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Commercial Matchmove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Structure-from-Small-Motion (SfSM)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A006258-F516-154A-9F0B-CA79243E89CE}"/>
              </a:ext>
            </a:extLst>
          </p:cNvPr>
          <p:cNvSpPr txBox="1"/>
          <p:nvPr/>
        </p:nvSpPr>
        <p:spPr>
          <a:xfrm>
            <a:off x="4444328" y="1881150"/>
            <a:ext cx="6096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stick barcoded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markers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multiple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cameras rig</a:t>
            </a:r>
            <a:endParaRPr lang="en-US" altLang="zh-CN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an auxiliary camera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internal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unit (IMU)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28C747B-3B6D-354E-9E60-5E11C3DE21E3}"/>
              </a:ext>
            </a:extLst>
          </p:cNvPr>
          <p:cNvSpPr txBox="1"/>
          <p:nvPr/>
        </p:nvSpPr>
        <p:spPr>
          <a:xfrm>
            <a:off x="4444328" y="3295085"/>
            <a:ext cx="78230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majority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SfM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assume the multiple views are </a:t>
            </a:r>
            <a:r>
              <a:rPr lang="en-US" altLang="zh-CN" dirty="0">
                <a:solidFill>
                  <a:srgbClr val="A937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well pre-calibrated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uncalibrated SfM methods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VisualSfM , COLMAP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OpenMVG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ACE54CE-6297-7A42-9FDB-7E0A63146EE5}"/>
              </a:ext>
            </a:extLst>
          </p:cNvPr>
          <p:cNvSpPr txBox="1"/>
          <p:nvPr/>
        </p:nvSpPr>
        <p:spPr>
          <a:xfrm>
            <a:off x="4444328" y="466005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assume wide translation and static scenes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6A639B2-E6A8-5543-A686-A05BFC7EF449}"/>
              </a:ext>
            </a:extLst>
          </p:cNvPr>
          <p:cNvSpPr txBox="1"/>
          <p:nvPr/>
        </p:nvSpPr>
        <p:spPr>
          <a:xfrm>
            <a:off x="4444328" y="553600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Boujou , ACTS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Camera-Tracker tool in Adobe After Effect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3B7922-0044-6D43-A44B-9E64F55CA1F6}"/>
              </a:ext>
            </a:extLst>
          </p:cNvPr>
          <p:cNvSpPr txBox="1"/>
          <p:nvPr/>
        </p:nvSpPr>
        <p:spPr>
          <a:xfrm>
            <a:off x="5120246" y="6086486"/>
            <a:ext cx="6133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from uncalibrated small motion clip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(DfUSMC)</a:t>
            </a:r>
          </a:p>
        </p:txBody>
      </p:sp>
    </p:spTree>
    <p:extLst>
      <p:ext uri="{BB962C8B-B14F-4D97-AF65-F5344CB8AC3E}">
        <p14:creationId xmlns:p14="http://schemas.microsoft.com/office/powerpoint/2010/main" val="3222526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0387" y="265471"/>
            <a:ext cx="11651226" cy="632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994610" y="463374"/>
            <a:ext cx="10202779" cy="544438"/>
            <a:chOff x="994610" y="852219"/>
            <a:chExt cx="10202779" cy="544438"/>
          </a:xfrm>
        </p:grpSpPr>
        <p:sp>
          <p:nvSpPr>
            <p:cNvPr id="10" name="圆角矩形 9"/>
            <p:cNvSpPr/>
            <p:nvPr/>
          </p:nvSpPr>
          <p:spPr>
            <a:xfrm>
              <a:off x="994610" y="852219"/>
              <a:ext cx="10202779" cy="544438"/>
            </a:xfrm>
            <a:prstGeom prst="roundRect">
              <a:avLst>
                <a:gd name="adj" fmla="val 262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Motivations</a:t>
              </a:r>
              <a:endParaRPr kumimoji="1"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994611" y="852219"/>
              <a:ext cx="969657" cy="544438"/>
            </a:xfrm>
            <a:custGeom>
              <a:avLst/>
              <a:gdLst>
                <a:gd name="connsiteX0" fmla="*/ 142697 w 969657"/>
                <a:gd name="connsiteY0" fmla="*/ 0 h 544438"/>
                <a:gd name="connsiteX1" fmla="*/ 969657 w 969657"/>
                <a:gd name="connsiteY1" fmla="*/ 0 h 544438"/>
                <a:gd name="connsiteX2" fmla="*/ 969657 w 969657"/>
                <a:gd name="connsiteY2" fmla="*/ 544438 h 544438"/>
                <a:gd name="connsiteX3" fmla="*/ 142697 w 969657"/>
                <a:gd name="connsiteY3" fmla="*/ 544438 h 544438"/>
                <a:gd name="connsiteX4" fmla="*/ 0 w 969657"/>
                <a:gd name="connsiteY4" fmla="*/ 401741 h 544438"/>
                <a:gd name="connsiteX5" fmla="*/ 0 w 969657"/>
                <a:gd name="connsiteY5" fmla="*/ 142697 h 544438"/>
                <a:gd name="connsiteX6" fmla="*/ 142697 w 969657"/>
                <a:gd name="connsiteY6" fmla="*/ 0 h 5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9657" h="544438">
                  <a:moveTo>
                    <a:pt x="142697" y="0"/>
                  </a:moveTo>
                  <a:lnTo>
                    <a:pt x="969657" y="0"/>
                  </a:lnTo>
                  <a:lnTo>
                    <a:pt x="969657" y="544438"/>
                  </a:lnTo>
                  <a:lnTo>
                    <a:pt x="142697" y="544438"/>
                  </a:lnTo>
                  <a:cubicBezTo>
                    <a:pt x="63888" y="544438"/>
                    <a:pt x="0" y="480550"/>
                    <a:pt x="0" y="401741"/>
                  </a:cubicBezTo>
                  <a:lnTo>
                    <a:pt x="0" y="142697"/>
                  </a:lnTo>
                  <a:cubicBezTo>
                    <a:pt x="0" y="63888"/>
                    <a:pt x="63888" y="0"/>
                    <a:pt x="14269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0227733" y="852219"/>
              <a:ext cx="969656" cy="544438"/>
            </a:xfrm>
            <a:custGeom>
              <a:avLst/>
              <a:gdLst>
                <a:gd name="connsiteX0" fmla="*/ 0 w 969656"/>
                <a:gd name="connsiteY0" fmla="*/ 0 h 544438"/>
                <a:gd name="connsiteX1" fmla="*/ 826959 w 969656"/>
                <a:gd name="connsiteY1" fmla="*/ 0 h 544438"/>
                <a:gd name="connsiteX2" fmla="*/ 969656 w 969656"/>
                <a:gd name="connsiteY2" fmla="*/ 142697 h 544438"/>
                <a:gd name="connsiteX3" fmla="*/ 969656 w 969656"/>
                <a:gd name="connsiteY3" fmla="*/ 401741 h 544438"/>
                <a:gd name="connsiteX4" fmla="*/ 826959 w 969656"/>
                <a:gd name="connsiteY4" fmla="*/ 544438 h 544438"/>
                <a:gd name="connsiteX5" fmla="*/ 0 w 969656"/>
                <a:gd name="connsiteY5" fmla="*/ 544438 h 5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9656" h="544438">
                  <a:moveTo>
                    <a:pt x="0" y="0"/>
                  </a:moveTo>
                  <a:lnTo>
                    <a:pt x="826959" y="0"/>
                  </a:lnTo>
                  <a:cubicBezTo>
                    <a:pt x="905768" y="0"/>
                    <a:pt x="969656" y="63888"/>
                    <a:pt x="969656" y="142697"/>
                  </a:cubicBezTo>
                  <a:lnTo>
                    <a:pt x="969656" y="401741"/>
                  </a:lnTo>
                  <a:cubicBezTo>
                    <a:pt x="969656" y="480550"/>
                    <a:pt x="905768" y="544438"/>
                    <a:pt x="826959" y="544438"/>
                  </a:cubicBezTo>
                  <a:lnTo>
                    <a:pt x="0" y="544438"/>
                  </a:lnTo>
                  <a:close/>
                </a:path>
              </a:pathLst>
            </a:custGeom>
            <a:solidFill>
              <a:srgbClr val="A93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364868" y="1019755"/>
            <a:ext cx="11651226" cy="5576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Information Assistance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TV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shots’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post-produce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calibration information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Structure-from-Motion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TV show shots are commonly under small camera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motion, leading to an </a:t>
            </a: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extraordinary narrow baseline</a:t>
            </a:r>
            <a:endParaRPr lang="en-US" altLang="zh-CN" sz="2000" b="1" dirty="0">
              <a:solidFill>
                <a:srgbClr val="A93733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Uncalibrated AR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=&gt;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TV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shots are with </a:t>
            </a: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highly dynamic scenes and small motion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Commercial Matchmove Software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scenes where a </a:t>
            </a: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moving foreground object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a real actor </a:t>
            </a: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occupies</a:t>
            </a:r>
            <a:r>
              <a:rPr lang="zh-CN" altLang="en-US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large part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background are frequently occurs in the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TV show.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Structure-from-Small-Motion (SfSM)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methods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 a rigid scene without considering</a:t>
            </a:r>
            <a:r>
              <a:rPr lang="zh-CN" altLang="en-US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captured moving objects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does not hold in a TV show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shot.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rcRect r="64030"/>
          <a:stretch>
            <a:fillRect/>
          </a:stretch>
        </p:blipFill>
        <p:spPr>
          <a:xfrm>
            <a:off x="10314991" y="384150"/>
            <a:ext cx="619759" cy="7474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38466" y="4354303"/>
            <a:ext cx="10700079" cy="1883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discussion above, we found out that to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 TV show robustly, an </a:t>
            </a: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uncalibrated camera small motion</a:t>
            </a:r>
            <a:r>
              <a:rPr lang="zh-CN" altLang="en-US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tracking method in highly dynamic</a:t>
            </a:r>
            <a:r>
              <a:rPr lang="zh-CN" altLang="en-US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scenes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still absent in current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literature.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 solution could </a:t>
            </a: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 the post-production and</a:t>
            </a:r>
            <a:r>
              <a:rPr lang="zh-CN" altLang="en-US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post-edit of TV show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even the social sharing short-form videos.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64855" y="1441890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Motivations</a:t>
            </a:r>
            <a:endParaRPr kumimoji="1" lang="zh-CN" altLang="en-US" sz="2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线连接符 10"/>
          <p:cNvCxnSpPr/>
          <p:nvPr/>
        </p:nvCxnSpPr>
        <p:spPr>
          <a:xfrm>
            <a:off x="9954125" y="2261937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9954124" y="4844716"/>
            <a:ext cx="16844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形 14" descr="打印机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9134" y="737754"/>
            <a:ext cx="914400" cy="914400"/>
          </a:xfrm>
          <a:prstGeom prst="rect">
            <a:avLst/>
          </a:prstGeom>
        </p:spPr>
      </p:pic>
      <p:pic>
        <p:nvPicPr>
          <p:cNvPr id="19" name="图形 18" descr="Internet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9134" y="3171818"/>
            <a:ext cx="914400" cy="914400"/>
          </a:xfrm>
          <a:prstGeom prst="rect">
            <a:avLst/>
          </a:prstGeom>
        </p:spPr>
      </p:pic>
      <p:pic>
        <p:nvPicPr>
          <p:cNvPr id="21" name="图片 20" descr="C:\Users\Echi\Desktop\微信图片_20210423152212.png微信图片_202104231522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1470" y="336433"/>
            <a:ext cx="2523018" cy="8026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AC70011-5F31-3742-BD31-453E773603CC}"/>
              </a:ext>
            </a:extLst>
          </p:cNvPr>
          <p:cNvSpPr/>
          <p:nvPr/>
        </p:nvSpPr>
        <p:spPr>
          <a:xfrm>
            <a:off x="964855" y="1851092"/>
            <a:ext cx="10801986" cy="2345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shot of a </a:t>
            </a: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TV show</a:t>
            </a:r>
            <a:r>
              <a:rPr lang="zh-CN" altLang="en-US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common with: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uncalibrated camera with dramatical lens zoom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dynamic scene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 narrow-baseline motion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differences make the </a:t>
            </a: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classical camera tracking approaches</a:t>
            </a:r>
            <a:r>
              <a:rPr lang="zh-CN" altLang="en-US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A937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using a TV show as input.</a:t>
            </a:r>
          </a:p>
        </p:txBody>
      </p:sp>
    </p:spTree>
    <p:extLst>
      <p:ext uri="{BB962C8B-B14F-4D97-AF65-F5344CB8AC3E}">
        <p14:creationId xmlns:p14="http://schemas.microsoft.com/office/powerpoint/2010/main" val="2242523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0387" y="265471"/>
            <a:ext cx="11651226" cy="632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541982" y="1396657"/>
            <a:ext cx="710803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3900" b="1" dirty="0">
                <a:solidFill>
                  <a:schemeClr val="bg1">
                    <a:lumMod val="95000"/>
                  </a:schemeClr>
                </a:solidFill>
                <a:latin typeface="Avenir Heavy" panose="02000503020000020003" pitchFamily="2" charset="0"/>
              </a:rPr>
              <a:t>HNU</a:t>
            </a:r>
            <a:endParaRPr kumimoji="1" lang="zh-CN" altLang="en-US" sz="23900" b="1" dirty="0">
              <a:solidFill>
                <a:schemeClr val="bg1">
                  <a:lumMod val="95000"/>
                </a:schemeClr>
              </a:solidFill>
              <a:latin typeface="Avenir Heavy" panose="02000503020000020003" pitchFamily="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0387" y="2291013"/>
            <a:ext cx="11651226" cy="2275974"/>
          </a:xfrm>
          <a:prstGeom prst="rect">
            <a:avLst/>
          </a:prstGeom>
          <a:gradFill flip="none" rotWithShape="1">
            <a:gsLst>
              <a:gs pos="0">
                <a:srgbClr val="A93733">
                  <a:alpha val="91000"/>
                </a:srgbClr>
              </a:gs>
              <a:gs pos="100000">
                <a:srgbClr val="A9373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平行四边形 5"/>
          <p:cNvSpPr/>
          <p:nvPr/>
        </p:nvSpPr>
        <p:spPr>
          <a:xfrm>
            <a:off x="7138737" y="2291013"/>
            <a:ext cx="3529263" cy="2275974"/>
          </a:xfrm>
          <a:prstGeom prst="parallelogram">
            <a:avLst>
              <a:gd name="adj" fmla="val 1323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3215" y="2705724"/>
            <a:ext cx="16882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03</a:t>
            </a:r>
            <a:endParaRPr kumimoji="1" lang="zh-CN" altLang="en-US" sz="8800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59501" y="3045002"/>
            <a:ext cx="3007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62890" y="3045002"/>
            <a:ext cx="2258723" cy="9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75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1194</Words>
  <Application>Microsoft Macintosh PowerPoint</Application>
  <PresentationFormat>宽屏</PresentationFormat>
  <Paragraphs>180</Paragraphs>
  <Slides>28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等线</vt:lpstr>
      <vt:lpstr>Calibri</vt:lpstr>
      <vt:lpstr>Arial</vt:lpstr>
      <vt:lpstr>Wingdings</vt:lpstr>
      <vt:lpstr>黑体</vt:lpstr>
      <vt:lpstr>等线 Light</vt:lpstr>
      <vt:lpstr>Lantinghei SC Demibold</vt:lpstr>
      <vt:lpstr>Avenir Heavy</vt:lpstr>
      <vt:lpstr>Times New Roman</vt:lpstr>
      <vt:lpstr>方正小标宋简体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Zhang Huiqing</cp:lastModifiedBy>
  <cp:revision>236</cp:revision>
  <dcterms:created xsi:type="dcterms:W3CDTF">2021-11-09T08:21:00Z</dcterms:created>
  <dcterms:modified xsi:type="dcterms:W3CDTF">2022-03-22T12:49:04Z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  <property fmtid="{D5CDD505-2E9C-101B-9397-08002B2CF9AE}" pid="3" name="ICV">
    <vt:lpwstr>E853E6863400429B92DD78350C1D6E0C</vt:lpwstr>
  </property>
</Properties>
</file>